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262" r:id="rId6"/>
    <p:sldId id="356" r:id="rId7"/>
    <p:sldId id="358" r:id="rId8"/>
    <p:sldId id="357" r:id="rId9"/>
    <p:sldId id="359" r:id="rId10"/>
    <p:sldId id="360" r:id="rId11"/>
    <p:sldId id="362" r:id="rId12"/>
    <p:sldId id="363" r:id="rId13"/>
    <p:sldId id="364" r:id="rId14"/>
    <p:sldId id="413" r:id="rId15"/>
    <p:sldId id="414" r:id="rId16"/>
    <p:sldId id="415" r:id="rId17"/>
    <p:sldId id="416" r:id="rId18"/>
    <p:sldId id="417" r:id="rId19"/>
    <p:sldId id="419" r:id="rId20"/>
    <p:sldId id="418" r:id="rId21"/>
    <p:sldId id="420" r:id="rId22"/>
    <p:sldId id="421" r:id="rId23"/>
    <p:sldId id="422" r:id="rId24"/>
    <p:sldId id="423" r:id="rId25"/>
    <p:sldId id="424" r:id="rId26"/>
    <p:sldId id="425" r:id="rId27"/>
    <p:sldId id="426" r:id="rId28"/>
    <p:sldId id="427" r:id="rId29"/>
    <p:sldId id="428" r:id="rId30"/>
    <p:sldId id="429" r:id="rId31"/>
    <p:sldId id="430" r:id="rId32"/>
    <p:sldId id="431" r:id="rId33"/>
    <p:sldId id="349" r:id="rId34"/>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1E90D7-2B65-4BF4-9D2A-D99987C27C44}">
          <p14:sldIdLst>
            <p14:sldId id="256"/>
            <p14:sldId id="262"/>
            <p14:sldId id="356"/>
            <p14:sldId id="358"/>
            <p14:sldId id="357"/>
            <p14:sldId id="359"/>
            <p14:sldId id="360"/>
          </p14:sldIdLst>
        </p14:section>
        <p14:section name="Container Images" id="{32E7585D-E9B2-4F1C-898D-09393BB2ADCC}">
          <p14:sldIdLst>
            <p14:sldId id="362"/>
            <p14:sldId id="363"/>
            <p14:sldId id="364"/>
            <p14:sldId id="413"/>
          </p14:sldIdLst>
        </p14:section>
        <p14:section name="Container Lifecycle" id="{815BA650-D061-4062-A983-75A0AB51F8E2}">
          <p14:sldIdLst>
            <p14:sldId id="414"/>
            <p14:sldId id="415"/>
          </p14:sldIdLst>
        </p14:section>
        <p14:section name="Orchestration" id="{F2250F55-4A4E-4B80-8E62-CFD51A3F9BDB}">
          <p14:sldIdLst>
            <p14:sldId id="416"/>
            <p14:sldId id="417"/>
          </p14:sldIdLst>
        </p14:section>
        <p14:section name="Networking" id="{CDE8BA23-26E7-470F-8904-2CBE46541C4C}">
          <p14:sldIdLst>
            <p14:sldId id="419"/>
            <p14:sldId id="418"/>
            <p14:sldId id="420"/>
            <p14:sldId id="421"/>
          </p14:sldIdLst>
        </p14:section>
        <p14:section name="Kubernetes" id="{A6BBD128-B323-4920-917C-40D4AF84DC63}">
          <p14:sldIdLst>
            <p14:sldId id="422"/>
            <p14:sldId id="423"/>
            <p14:sldId id="424"/>
            <p14:sldId id="425"/>
            <p14:sldId id="426"/>
            <p14:sldId id="427"/>
            <p14:sldId id="428"/>
            <p14:sldId id="429"/>
            <p14:sldId id="430"/>
            <p14:sldId id="431"/>
          </p14:sldIdLst>
        </p14:section>
        <p14:section name="Thank you" id="{EA35DBD0-F06F-4353-B94D-98A691B623C7}">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ztor Janos" initials="PJ" lastIdx="1" clrIdx="0">
    <p:extLst>
      <p:ext uri="{19B8F6BF-5375-455C-9EA6-DF929625EA0E}">
        <p15:presenceInfo xmlns:p15="http://schemas.microsoft.com/office/powerpoint/2012/main" userId="Pasztor J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B0A"/>
    <a:srgbClr val="F18800"/>
    <a:srgbClr val="005596"/>
    <a:srgbClr val="404040"/>
    <a:srgbClr val="006EB7"/>
    <a:srgbClr val="4E89BA"/>
    <a:srgbClr val="BFBFBF"/>
    <a:srgbClr val="4A4D53"/>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331" autoAdjust="0"/>
    <p:restoredTop sz="97474" autoAdjust="0"/>
  </p:normalViewPr>
  <p:slideViewPr>
    <p:cSldViewPr snapToGrid="0" showGuides="1">
      <p:cViewPr varScale="1">
        <p:scale>
          <a:sx n="71" d="100"/>
          <a:sy n="71" d="100"/>
        </p:scale>
        <p:origin x="828" y="68"/>
      </p:cViewPr>
      <p:guideLst>
        <p:guide orient="horz" pos="3242"/>
        <p:guide pos="5763"/>
      </p:guideLst>
    </p:cSldViewPr>
  </p:slideViewPr>
  <p:outlineViewPr>
    <p:cViewPr>
      <p:scale>
        <a:sx n="33" d="100"/>
        <a:sy n="33" d="100"/>
      </p:scale>
      <p:origin x="0" y="-2632"/>
    </p:cViewPr>
  </p:outlineViewPr>
  <p:notesTextViewPr>
    <p:cViewPr>
      <p:scale>
        <a:sx n="3" d="2"/>
        <a:sy n="3" d="2"/>
      </p:scale>
      <p:origin x="0" y="0"/>
    </p:cViewPr>
  </p:notesTextViewPr>
  <p:notesViewPr>
    <p:cSldViewPr snapToGrid="0">
      <p:cViewPr varScale="1">
        <p:scale>
          <a:sx n="122" d="100"/>
          <a:sy n="122" d="100"/>
        </p:scale>
        <p:origin x="10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14.09.2020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opencontainers.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cncf.io/certification/ckad/"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Bridging_(networkin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Network_address_translation"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ocker.com/engine/swar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kubernetes.io/"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asztor.at/blog/what-is-ssr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h-cloud-computing.github.io/lectures/5-cloud-nativ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Borg_(cluster_manag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h-cloud-computing.github.io/lectures/5-cloud-nativ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h-cloud-computing.github.io/lectures/2-iaa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h-cloud-computing.github.io/lectures/2-iaa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System_cal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hroo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Inter-process_communic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Signal_(IPC)"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penVZ" TargetMode="External"/><Relationship Id="rId7" Type="http://schemas.openxmlformats.org/officeDocument/2006/relationships/hyperlink" Target="https://www.youtube.com/watch?v=doUktZIcXF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Cgroups" TargetMode="External"/><Relationship Id="rId5" Type="http://schemas.openxmlformats.org/officeDocument/2006/relationships/hyperlink" Target="https://wiki.openvz.org/UBC" TargetMode="External"/><Relationship Id="rId4" Type="http://schemas.openxmlformats.org/officeDocument/2006/relationships/hyperlink" Target="https://en.wikipedia.org/wiki/Linux-VServer"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Utf-A4rODH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When a container is run this container image is the basis for all the data that is contained within. The data is, however, not copied. If the application modifies or creates files only the difference is stored. This makes containers very lightweight on the storage front as well.</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3495133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Docker went one step further, they introduced a way to share images between machines using a </a:t>
            </a:r>
            <a:r>
              <a:rPr lang="en-US" sz="1400" b="0" i="1" dirty="0">
                <a:solidFill>
                  <a:srgbClr val="000000"/>
                </a:solidFill>
                <a:effectLst/>
                <a:latin typeface="Verdana" panose="020B0604030504040204" pitchFamily="34" charset="0"/>
              </a:rPr>
              <a:t>registry</a:t>
            </a:r>
            <a:r>
              <a:rPr lang="en-US" sz="1400" b="0" i="0" dirty="0">
                <a:solidFill>
                  <a:srgbClr val="000000"/>
                </a:solidFill>
                <a:effectLst/>
                <a:latin typeface="Verdana" panose="020B0604030504040204" pitchFamily="34" charset="0"/>
              </a:rPr>
              <a:t>, a server that stores container images. The public </a:t>
            </a:r>
            <a:r>
              <a:rPr lang="en-US" sz="1400" b="0" i="0" u="none" strike="noStrike" dirty="0">
                <a:solidFill>
                  <a:srgbClr val="000000"/>
                </a:solidFill>
                <a:effectLst/>
                <a:latin typeface="Verdana" panose="020B0604030504040204" pitchFamily="34" charset="0"/>
                <a:hlinkClick r:id="rId3"/>
              </a:rPr>
              <a:t>Docker hub</a:t>
            </a:r>
            <a:r>
              <a:rPr lang="en-US" sz="1400" b="0" i="0" dirty="0">
                <a:solidFill>
                  <a:srgbClr val="000000"/>
                </a:solidFill>
                <a:effectLst/>
                <a:latin typeface="Verdana" panose="020B0604030504040204" pitchFamily="34" charset="0"/>
              </a:rPr>
              <a:t> contains a vast array of images built by the community. These technologies were later all standardized under the </a:t>
            </a:r>
            <a:r>
              <a:rPr lang="en-US" sz="1400" b="0" i="0" u="none" strike="noStrike" dirty="0">
                <a:solidFill>
                  <a:srgbClr val="000000"/>
                </a:solidFill>
                <a:effectLst/>
                <a:latin typeface="Verdana" panose="020B0604030504040204" pitchFamily="34" charset="0"/>
                <a:hlinkClick r:id="rId4"/>
              </a:rPr>
              <a:t>Open Container Initiative</a:t>
            </a:r>
            <a:r>
              <a:rPr lang="en-US" sz="1400" b="0" i="0" dirty="0">
                <a:solidFill>
                  <a:srgbClr val="000000"/>
                </a:solidFill>
                <a:effectLst/>
                <a:latin typeface="Verdana" panose="020B0604030504040204" pitchFamily="34" charset="0"/>
              </a:rPr>
              <a:t>, creating a company-independent format for containers and technologies around them.</a:t>
            </a:r>
          </a:p>
          <a:p>
            <a:pPr algn="l"/>
            <a:endParaRPr lang="en-US" sz="1400" b="0" i="0" dirty="0">
              <a:solidFill>
                <a:srgbClr val="000000"/>
              </a:solidFill>
              <a:effectLst/>
              <a:latin typeface="Verdana" panose="020B0604030504040204" pitchFamily="34" charset="0"/>
            </a:endParaRPr>
          </a:p>
          <a:p>
            <a:pPr algn="l"/>
            <a:r>
              <a:rPr lang="en-US" sz="1400" b="1" i="0" dirty="0">
                <a:solidFill>
                  <a:srgbClr val="000000"/>
                </a:solidFill>
                <a:effectLst/>
                <a:latin typeface="Verdana" panose="020B0604030504040204" pitchFamily="34" charset="0"/>
              </a:rPr>
              <a:t>Warning</a:t>
            </a:r>
          </a:p>
          <a:p>
            <a:pPr algn="l"/>
            <a:r>
              <a:rPr lang="en-US" sz="1400" b="0" i="0" dirty="0">
                <a:solidFill>
                  <a:srgbClr val="000000"/>
                </a:solidFill>
                <a:effectLst/>
                <a:latin typeface="Verdana" panose="020B0604030504040204" pitchFamily="34" charset="0"/>
              </a:rPr>
              <a:t>Third party container images should be treated with the same due diligence like installing third party software on your computer! They can contain malicious code and can cause harm despite the containerization.</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376781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12</a:t>
            </a:fld>
            <a:endParaRPr lang="de-AT"/>
          </a:p>
        </p:txBody>
      </p:sp>
    </p:spTree>
    <p:extLst>
      <p:ext uri="{BB962C8B-B14F-4D97-AF65-F5344CB8AC3E}">
        <p14:creationId xmlns:p14="http://schemas.microsoft.com/office/powerpoint/2010/main" val="109547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You can, of course, update a running container just as you would a traditional virtual machine. However, that is not the intended, or indeed, optimal way to use them. The intention of containers is </a:t>
            </a:r>
            <a:r>
              <a:rPr lang="en-US" sz="1200" b="0" i="1" dirty="0">
                <a:solidFill>
                  <a:srgbClr val="000000"/>
                </a:solidFill>
                <a:effectLst/>
                <a:latin typeface="Verdana" panose="020B0604030504040204" pitchFamily="34" charset="0"/>
              </a:rPr>
              <a:t>immutable infrastructure</a:t>
            </a:r>
            <a:r>
              <a:rPr lang="en-US" sz="1200" b="0" i="0" dirty="0">
                <a:solidFill>
                  <a:srgbClr val="000000"/>
                </a:solidFill>
                <a:effectLst/>
                <a:latin typeface="Verdana" panose="020B0604030504040204" pitchFamily="34" charset="0"/>
              </a:rPr>
              <a:t>. Immutable infrastructure means that containers are </a:t>
            </a:r>
            <a:r>
              <a:rPr lang="en-US" sz="1200" b="0" i="1" dirty="0">
                <a:solidFill>
                  <a:srgbClr val="000000"/>
                </a:solidFill>
                <a:effectLst/>
                <a:latin typeface="Verdana" panose="020B0604030504040204" pitchFamily="34" charset="0"/>
              </a:rPr>
              <a:t>never updated</a:t>
            </a:r>
            <a:r>
              <a:rPr lang="en-US" sz="1200" b="0" i="0" dirty="0">
                <a:solidFill>
                  <a:srgbClr val="000000"/>
                </a:solidFill>
                <a:effectLst/>
                <a:latin typeface="Verdana" panose="020B0604030504040204" pitchFamily="34" charset="0"/>
              </a:rPr>
              <a:t>. Instead, they are replaced. When a new version of a software needs to be installed the old container is shut down and a new one is launched from a new image.</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Immutable infrastructure presents a massive benefit: instead of having to deal with a downtime when the upgrade is ran, the updated version can be tested before it is launched.</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However, this concept reaches its limits when it comes to running software that needs to store data in a persistent fashion, for example, databases. For this purpose containers can designate special folders to be mounted as </a:t>
            </a:r>
            <a:r>
              <a:rPr lang="en-US" sz="1200" b="0" i="1" dirty="0">
                <a:solidFill>
                  <a:srgbClr val="000000"/>
                </a:solidFill>
                <a:effectLst/>
                <a:latin typeface="Verdana" panose="020B0604030504040204" pitchFamily="34" charset="0"/>
              </a:rPr>
              <a:t>volumes</a:t>
            </a:r>
            <a:r>
              <a:rPr lang="en-US" sz="1200" b="0" i="0" dirty="0">
                <a:solidFill>
                  <a:srgbClr val="000000"/>
                </a:solidFill>
                <a:effectLst/>
                <a:latin typeface="Verdana" panose="020B0604030504040204" pitchFamily="34" charset="0"/>
              </a:rPr>
              <a:t>. Volumes can be persisted by either mounting them as a folder from the host machine, or by mounting a network-based storage system.</a:t>
            </a:r>
          </a:p>
          <a:p>
            <a:br>
              <a:rPr lang="en-US" sz="1200" dirty="0"/>
            </a:br>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11778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116373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solidFill>
                  <a:srgbClr val="000000"/>
                </a:solidFill>
                <a:effectLst/>
                <a:latin typeface="Verdana" panose="020B0604030504040204" pitchFamily="34" charset="0"/>
              </a:rPr>
              <a:t>Docker and other container runtimes do not manage containers across multiple servers by themselves. Docker has received an addon called Docker Swarm, but nowadays the clear winner of the “Container Wars” is </a:t>
            </a:r>
            <a:r>
              <a:rPr lang="en-US" sz="1100" b="0" i="0" u="none" strike="noStrike" dirty="0">
                <a:solidFill>
                  <a:srgbClr val="000000"/>
                </a:solidFill>
                <a:effectLst/>
                <a:latin typeface="Verdana" panose="020B0604030504040204" pitchFamily="34" charset="0"/>
                <a:hlinkClick r:id="rId3"/>
              </a:rPr>
              <a:t>Kubernetes</a:t>
            </a:r>
            <a:r>
              <a:rPr lang="en-US" sz="1100" b="0" i="0" dirty="0">
                <a:solidFill>
                  <a:srgbClr val="000000"/>
                </a:solidFill>
                <a:effectLst/>
                <a:latin typeface="Verdana" panose="020B0604030504040204" pitchFamily="34" charset="0"/>
              </a:rPr>
              <a:t>.</a:t>
            </a:r>
          </a:p>
          <a:p>
            <a:pPr algn="l"/>
            <a:endParaRPr lang="en-US" sz="1100" b="0" i="0" dirty="0">
              <a:solidFill>
                <a:srgbClr val="000000"/>
              </a:solidFill>
              <a:effectLst/>
              <a:latin typeface="Verdana" panose="020B0604030504040204" pitchFamily="34" charset="0"/>
            </a:endParaRPr>
          </a:p>
          <a:p>
            <a:pPr algn="l"/>
            <a:r>
              <a:rPr lang="en-US" sz="1100" b="0" i="0" dirty="0">
                <a:solidFill>
                  <a:srgbClr val="000000"/>
                </a:solidFill>
                <a:effectLst/>
                <a:latin typeface="Verdana" panose="020B0604030504040204" pitchFamily="34" charset="0"/>
              </a:rPr>
              <a:t>Container orchestrators are responsible for determining which server has free capacity and schedule containers to run on them. When a server fails these orchestrators are responsible for discovering it and re-launching them on a different server.</a:t>
            </a:r>
          </a:p>
          <a:p>
            <a:pPr algn="l"/>
            <a:endParaRPr lang="en-US" sz="1100" b="0" i="0" dirty="0">
              <a:solidFill>
                <a:srgbClr val="000000"/>
              </a:solidFill>
              <a:effectLst/>
              <a:latin typeface="Verdana" panose="020B0604030504040204" pitchFamily="34" charset="0"/>
            </a:endParaRPr>
          </a:p>
          <a:p>
            <a:pPr algn="l"/>
            <a:r>
              <a:rPr lang="en-US" sz="1100" b="0" i="0" dirty="0">
                <a:solidFill>
                  <a:srgbClr val="000000"/>
                </a:solidFill>
                <a:effectLst/>
                <a:latin typeface="Verdana" panose="020B0604030504040204" pitchFamily="34" charset="0"/>
              </a:rPr>
              <a:t>Furthermore, container orchestrators contain a certain amount of integration with the cloud providers. Docker Swarm has very basic integrations, but Kubernetes on the other hand, has integrations with just about anything.</a:t>
            </a:r>
          </a:p>
          <a:p>
            <a:pPr algn="l"/>
            <a:endParaRPr lang="en-US" sz="1100" b="0" i="0" dirty="0">
              <a:solidFill>
                <a:srgbClr val="000000"/>
              </a:solidFill>
              <a:effectLst/>
              <a:latin typeface="Verdana" panose="020B0604030504040204" pitchFamily="34" charset="0"/>
            </a:endParaRPr>
          </a:p>
          <a:p>
            <a:pPr algn="l"/>
            <a:r>
              <a:rPr lang="en-US" sz="1100" b="0" i="0" dirty="0">
                <a:solidFill>
                  <a:srgbClr val="000000"/>
                </a:solidFill>
                <a:effectLst/>
                <a:latin typeface="Verdana" panose="020B0604030504040204" pitchFamily="34" charset="0"/>
              </a:rPr>
              <a:t>Depending on the cloud provider Kubernetes can automatically move block storage mounts to a different server when a container is moved, configure cloud load balancers and much more.</a:t>
            </a:r>
          </a:p>
          <a:p>
            <a:pPr algn="l"/>
            <a:r>
              <a:rPr lang="en-US" sz="1100" b="0" i="0" dirty="0">
                <a:solidFill>
                  <a:srgbClr val="000000"/>
                </a:solidFill>
                <a:effectLst/>
                <a:latin typeface="Verdana" panose="020B0604030504040204" pitchFamily="34" charset="0"/>
              </a:rPr>
              <a:t>This flexibility comes at a cost: Kubernetes is very complex. A detailed explanation on how to deploy an application on Kubernetes would vastly exceed the bounds of this course. If you are interested in this topic we recommend taking a look at one of the many </a:t>
            </a:r>
            <a:r>
              <a:rPr lang="en-US" sz="1100" b="0" i="0" u="none" strike="noStrike" dirty="0">
                <a:solidFill>
                  <a:srgbClr val="000000"/>
                </a:solidFill>
                <a:effectLst/>
                <a:latin typeface="Verdana" panose="020B0604030504040204" pitchFamily="34" charset="0"/>
                <a:hlinkClick r:id="rId4"/>
              </a:rPr>
              <a:t>Certified Kubernetes Application Developer</a:t>
            </a:r>
            <a:r>
              <a:rPr lang="en-US" sz="1100" b="0" i="0" dirty="0">
                <a:solidFill>
                  <a:srgbClr val="000000"/>
                </a:solidFill>
                <a:effectLst/>
                <a:latin typeface="Verdana" panose="020B0604030504040204" pitchFamily="34" charset="0"/>
              </a:rPr>
              <a:t> courses on the Internet.</a:t>
            </a:r>
          </a:p>
          <a:p>
            <a:endParaRPr lang="en-US" sz="1100"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72464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356667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mentioned previously, containers regularly have their own, virtual network interfaces. This virtual network interface can be connected in a number of ways.</a:t>
            </a:r>
          </a:p>
          <a:p>
            <a:pPr algn="l"/>
            <a:r>
              <a:rPr lang="en-US" b="0" i="0" dirty="0">
                <a:solidFill>
                  <a:srgbClr val="000000"/>
                </a:solidFill>
                <a:effectLst/>
                <a:latin typeface="Verdana" panose="020B0604030504040204" pitchFamily="34" charset="0"/>
              </a:rPr>
              <a:t>If we take a look at Docker's default networking model the virtual network interface is connected to an internal </a:t>
            </a:r>
            <a:r>
              <a:rPr lang="en-US" b="0" i="0" u="none" strike="noStrike" dirty="0">
                <a:solidFill>
                  <a:srgbClr val="000000"/>
                </a:solidFill>
                <a:effectLst/>
                <a:latin typeface="Verdana" panose="020B0604030504040204" pitchFamily="34" charset="0"/>
                <a:hlinkClick r:id="rId3"/>
              </a:rPr>
              <a:t>network bridge</a:t>
            </a:r>
            <a:r>
              <a:rPr lang="en-US" b="0" i="0" dirty="0">
                <a:solidFill>
                  <a:srgbClr val="000000"/>
                </a:solidFill>
                <a:effectLst/>
                <a:latin typeface="Verdana" panose="020B0604030504040204" pitchFamily="34" charset="0"/>
              </a:rPr>
              <a:t>. This enables containers to connect to each other. For connections to the Internet a </a:t>
            </a:r>
            <a:r>
              <a:rPr lang="en-US" b="0" i="0" u="none" strike="noStrike" dirty="0">
                <a:solidFill>
                  <a:srgbClr val="000000"/>
                </a:solidFill>
                <a:effectLst/>
                <a:latin typeface="Verdana" panose="020B0604030504040204" pitchFamily="34" charset="0"/>
                <a:hlinkClick r:id="rId4"/>
              </a:rPr>
              <a:t>NAT</a:t>
            </a:r>
            <a:r>
              <a:rPr lang="en-US" b="0" i="0" dirty="0">
                <a:solidFill>
                  <a:srgbClr val="000000"/>
                </a:solidFill>
                <a:effectLst/>
                <a:latin typeface="Verdana" panose="020B0604030504040204" pitchFamily="34" charset="0"/>
              </a:rPr>
              <a:t> is performed.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11828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dirty="0">
                <a:solidFill>
                  <a:srgbClr val="000000"/>
                </a:solidFill>
                <a:effectLst/>
                <a:latin typeface="Verdana" panose="020B0604030504040204" pitchFamily="34" charset="0"/>
              </a:rPr>
              <a:t>More advanced options for container networking create a single virtual network across several hosts and connect the containers to this virtual network. This is an option with </a:t>
            </a:r>
            <a:r>
              <a:rPr lang="en-US" sz="1400" b="0" i="0" u="none" strike="noStrike" dirty="0">
                <a:effectLst/>
                <a:latin typeface="Verdana" panose="020B0604030504040204" pitchFamily="34" charset="0"/>
                <a:hlinkClick r:id="rId3"/>
              </a:rPr>
              <a:t>Docker Swarm</a:t>
            </a:r>
            <a:r>
              <a:rPr lang="en-US" sz="1400" b="0" i="0" dirty="0">
                <a:solidFill>
                  <a:srgbClr val="000000"/>
                </a:solidFill>
                <a:effectLst/>
                <a:latin typeface="Verdana" panose="020B0604030504040204" pitchFamily="34" charset="0"/>
              </a:rPr>
              <a:t> and is always the case with </a:t>
            </a:r>
            <a:r>
              <a:rPr lang="en-US" sz="1400" b="0" i="0" u="none" strike="noStrike" dirty="0">
                <a:effectLst/>
                <a:latin typeface="Verdana" panose="020B0604030504040204" pitchFamily="34" charset="0"/>
                <a:hlinkClick r:id="rId4"/>
              </a:rPr>
              <a:t>Kubernetes</a:t>
            </a:r>
            <a:r>
              <a:rPr lang="en-US" sz="1400" b="0" i="0" dirty="0">
                <a:solidFill>
                  <a:srgbClr val="000000"/>
                </a:solidFill>
                <a:effectLst/>
                <a:latin typeface="Verdana" panose="020B0604030504040204" pitchFamily="34" charset="0"/>
              </a:rPr>
              <a:t>.</a:t>
            </a:r>
          </a:p>
          <a:p>
            <a:endParaRPr lang="en-US" sz="1400" dirty="0">
              <a:solidFill>
                <a:srgbClr val="000000"/>
              </a:solidFill>
              <a:latin typeface="Verdana" panose="020B0604030504040204" pitchFamily="34" charset="0"/>
            </a:endParaRPr>
          </a:p>
          <a:p>
            <a:r>
              <a:rPr lang="en-US" sz="1400" b="0" i="0" dirty="0">
                <a:solidFill>
                  <a:srgbClr val="000000"/>
                </a:solidFill>
                <a:effectLst/>
                <a:latin typeface="Verdana" panose="020B0604030504040204" pitchFamily="34" charset="0"/>
              </a:rPr>
              <a:t>When you look at these graphics, one question may come to mind: the cloud is quite dynamic in its nature, so how does a Kubernetes cluster receive incoming connections? After all, each of the nodes may be replaced with a new one, with a new IP address at any time? This is where the immense feature set of Kubernetes begins to show itself. Kubernetes includes several </a:t>
            </a:r>
            <a:r>
              <a:rPr lang="en-US" sz="1400" b="0" i="1" dirty="0">
                <a:solidFill>
                  <a:srgbClr val="000000"/>
                </a:solidFill>
                <a:effectLst/>
                <a:latin typeface="Verdana" panose="020B0604030504040204" pitchFamily="34" charset="0"/>
              </a:rPr>
              <a:t>controllers</a:t>
            </a:r>
            <a:r>
              <a:rPr lang="en-US" sz="1400" b="0" i="0" dirty="0">
                <a:solidFill>
                  <a:srgbClr val="000000"/>
                </a:solidFill>
                <a:effectLst/>
                <a:latin typeface="Verdana" panose="020B0604030504040204" pitchFamily="34" charset="0"/>
              </a:rPr>
              <a:t> that can interact with cloud providers in a variety of ways. One of these integrations can be, for example, the load balancer integrations. The Kubernetes network can be extended to a load balancer and that load balancer can send traffic directly over the virtual network used by the containers.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278687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Further helping the dynamic nature of the cloud are features like the ability to create internal firewalls. These firewalls can help mitigate possible security vulnerabilities like </a:t>
            </a:r>
            <a:r>
              <a:rPr lang="en-US" sz="1600" b="0" i="0" u="none" strike="noStrike" dirty="0">
                <a:solidFill>
                  <a:srgbClr val="000000"/>
                </a:solidFill>
                <a:effectLst/>
                <a:latin typeface="Verdana" panose="020B0604030504040204" pitchFamily="34" charset="0"/>
                <a:hlinkClick r:id="rId3"/>
              </a:rPr>
              <a:t>SSRF</a:t>
            </a:r>
            <a:r>
              <a:rPr lang="en-US" sz="1600" b="0" i="0" dirty="0">
                <a:solidFill>
                  <a:srgbClr val="000000"/>
                </a:solidFill>
                <a:effectLst/>
                <a:latin typeface="Verdana" panose="020B0604030504040204" pitchFamily="34" charset="0"/>
              </a:rPr>
              <a:t>. Since these firewalls can be created using the same API as the software deployment, the firewall rules for an application can be versioned in Git, for example.</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Since everything required to run an application can be stored in a </a:t>
            </a:r>
            <a:r>
              <a:rPr lang="en-US" sz="1600" b="0" i="0" dirty="0" err="1">
                <a:solidFill>
                  <a:srgbClr val="000000"/>
                </a:solidFill>
                <a:effectLst/>
                <a:latin typeface="Verdana" panose="020B0604030504040204" pitchFamily="34" charset="0"/>
              </a:rPr>
              <a:t>Dockerfile</a:t>
            </a:r>
            <a:r>
              <a:rPr lang="en-US" sz="1600" b="0" i="0" dirty="0">
                <a:solidFill>
                  <a:srgbClr val="000000"/>
                </a:solidFill>
                <a:effectLst/>
                <a:latin typeface="Verdana" panose="020B0604030504040204" pitchFamily="34" charset="0"/>
              </a:rPr>
              <a:t> and a Kubernetes manifest the application source code can be self-contained. This is, of course, only true if the application is written in such a way that </a:t>
            </a:r>
            <a:r>
              <a:rPr lang="en-US" sz="1600" b="0" i="0" dirty="0" err="1">
                <a:solidFill>
                  <a:srgbClr val="000000"/>
                </a:solidFill>
                <a:effectLst/>
                <a:latin typeface="Verdana" panose="020B0604030504040204" pitchFamily="34" charset="0"/>
              </a:rPr>
              <a:t>workes</a:t>
            </a:r>
            <a:r>
              <a:rPr lang="en-US" sz="1600" b="0" i="0" dirty="0">
                <a:solidFill>
                  <a:srgbClr val="000000"/>
                </a:solidFill>
                <a:effectLst/>
                <a:latin typeface="Verdana" panose="020B0604030504040204" pitchFamily="34" charset="0"/>
              </a:rPr>
              <a:t> well with the cloud. This is described </a:t>
            </a:r>
            <a:r>
              <a:rPr lang="en-US" sz="1600" b="0" i="0" u="none" strike="noStrike" dirty="0">
                <a:solidFill>
                  <a:srgbClr val="000000"/>
                </a:solidFill>
                <a:effectLst/>
                <a:latin typeface="Verdana" panose="020B0604030504040204" pitchFamily="34" charset="0"/>
                <a:hlinkClick r:id="rId4"/>
              </a:rPr>
              <a:t>in the next lecture</a:t>
            </a:r>
            <a:r>
              <a:rPr lang="en-US" sz="1600" b="0" i="0" dirty="0">
                <a:solidFill>
                  <a:srgbClr val="000000"/>
                </a:solidFill>
                <a:effectLst/>
                <a:latin typeface="Verdana" panose="020B0604030504040204" pitchFamily="34" charset="0"/>
              </a:rPr>
              <a:t>.</a:t>
            </a:r>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51897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We have talked about Kubernetes before, but we are dedicating this section to more detail as it has become quite apparent that Kubernetes is going to be the de-facto standard for container orchestration in the future.</a:t>
            </a:r>
          </a:p>
          <a:p>
            <a:pPr algn="l"/>
            <a:r>
              <a:rPr lang="en-US" b="0" i="0" dirty="0">
                <a:solidFill>
                  <a:srgbClr val="000000"/>
                </a:solidFill>
                <a:effectLst/>
                <a:latin typeface="Verdana" panose="020B0604030504040204" pitchFamily="34" charset="0"/>
              </a:rPr>
              <a:t>The history of Kubernetes lies in the </a:t>
            </a:r>
            <a:r>
              <a:rPr lang="en-US" b="0" i="0" u="none" strike="noStrike" dirty="0">
                <a:solidFill>
                  <a:srgbClr val="000000"/>
                </a:solidFill>
                <a:effectLst/>
                <a:latin typeface="Verdana" panose="020B0604030504040204" pitchFamily="34" charset="0"/>
                <a:hlinkClick r:id="rId3"/>
              </a:rPr>
              <a:t>Borg orchestrator from Google</a:t>
            </a:r>
            <a:r>
              <a:rPr lang="en-US" b="0" i="0" dirty="0">
                <a:solidFill>
                  <a:srgbClr val="000000"/>
                </a:solidFill>
                <a:effectLst/>
                <a:latin typeface="Verdana" panose="020B0604030504040204" pitchFamily="34" charset="0"/>
              </a:rPr>
              <a:t>. The intention is to be able to orchestrate workloads across thousands of machines. Since Kubernetes is highly scalable its design is difficult to use at small scale.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3760980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Developers using Kubernetes are only confronted with a subset of Kubernetes' complexity. A developer can create a Kubernetes manifest file (in YAML format) that instructs Kubernetes to run a certain set of containers, network them together, provide load balancers, etc.</a:t>
            </a:r>
          </a:p>
          <a:p>
            <a:pPr algn="l"/>
            <a:r>
              <a:rPr lang="en-US" sz="1200" b="0" i="0" dirty="0">
                <a:solidFill>
                  <a:srgbClr val="000000"/>
                </a:solidFill>
                <a:effectLst/>
                <a:latin typeface="Verdana" panose="020B0604030504040204" pitchFamily="34" charset="0"/>
              </a:rPr>
              <a:t>The basic unit of scheduling is a </a:t>
            </a:r>
            <a:r>
              <a:rPr lang="en-US" sz="1200" b="1" i="0" dirty="0">
                <a:solidFill>
                  <a:srgbClr val="000000"/>
                </a:solidFill>
                <a:effectLst/>
                <a:latin typeface="Verdana" panose="020B0604030504040204" pitchFamily="34" charset="0"/>
              </a:rPr>
              <a:t>Pod</a:t>
            </a:r>
            <a:r>
              <a:rPr lang="en-US" sz="1200" b="0" i="0" dirty="0">
                <a:solidFill>
                  <a:srgbClr val="000000"/>
                </a:solidFill>
                <a:effectLst/>
                <a:latin typeface="Verdana" panose="020B0604030504040204" pitchFamily="34" charset="0"/>
              </a:rPr>
              <a:t>. A pod is a unit consisting of one or more containers that share a network namespace and can potentially also share other resources. Pods can either run continuously or can be scheduled to run to completion for one-off jobs or cronjobs.</a:t>
            </a:r>
          </a:p>
          <a:p>
            <a:pPr algn="l"/>
            <a:r>
              <a:rPr lang="en-US" sz="1200" b="0" i="0" dirty="0">
                <a:solidFill>
                  <a:srgbClr val="000000"/>
                </a:solidFill>
                <a:effectLst/>
                <a:latin typeface="Verdana" panose="020B0604030504040204" pitchFamily="34" charset="0"/>
              </a:rPr>
              <a:t>However, unlike a simple Docker installation Kubernetes offers a way to manage Pods on a higher level. </a:t>
            </a:r>
            <a:r>
              <a:rPr lang="en-US" sz="1200" b="1" i="0" dirty="0">
                <a:solidFill>
                  <a:srgbClr val="000000"/>
                </a:solidFill>
                <a:effectLst/>
                <a:latin typeface="Verdana" panose="020B0604030504040204" pitchFamily="34" charset="0"/>
              </a:rPr>
              <a:t>Deployments</a:t>
            </a:r>
            <a:r>
              <a:rPr lang="en-US" sz="1200" b="0" i="0" dirty="0">
                <a:solidFill>
                  <a:srgbClr val="000000"/>
                </a:solidFill>
                <a:effectLst/>
                <a:latin typeface="Verdana" panose="020B0604030504040204" pitchFamily="34" charset="0"/>
              </a:rPr>
              <a:t> offer a way to create a resource to manage </a:t>
            </a:r>
            <a:r>
              <a:rPr lang="en-US" sz="1200" b="0" i="0" dirty="0" err="1">
                <a:solidFill>
                  <a:srgbClr val="000000"/>
                </a:solidFill>
                <a:effectLst/>
                <a:latin typeface="Verdana" panose="020B0604030504040204" pitchFamily="34" charset="0"/>
              </a:rPr>
              <a:t>downtimeless</a:t>
            </a:r>
            <a:r>
              <a:rPr lang="en-US" sz="1200" b="0" i="0" dirty="0">
                <a:solidFill>
                  <a:srgbClr val="000000"/>
                </a:solidFill>
                <a:effectLst/>
                <a:latin typeface="Verdana" panose="020B0604030504040204" pitchFamily="34" charset="0"/>
              </a:rPr>
              <a:t> deployments and roll back to a previous version with a simple rollback command if desired. They do this by using </a:t>
            </a:r>
            <a:r>
              <a:rPr lang="en-US" sz="1200" b="1" i="0" dirty="0" err="1">
                <a:solidFill>
                  <a:srgbClr val="000000"/>
                </a:solidFill>
                <a:effectLst/>
                <a:latin typeface="Verdana" panose="020B0604030504040204" pitchFamily="34" charset="0"/>
              </a:rPr>
              <a:t>ReplicaSets</a:t>
            </a:r>
            <a:r>
              <a:rPr lang="en-US" sz="1200" b="0" i="0" dirty="0">
                <a:solidFill>
                  <a:srgbClr val="000000"/>
                </a:solidFill>
                <a:effectLst/>
                <a:latin typeface="Verdana" panose="020B0604030504040204" pitchFamily="34" charset="0"/>
              </a:rPr>
              <a:t>, an automatic resource creating multiple copies of a Pod.</a:t>
            </a:r>
          </a:p>
          <a:p>
            <a:pPr algn="l"/>
            <a:r>
              <a:rPr lang="en-US" sz="1200" b="0" i="0" dirty="0">
                <a:solidFill>
                  <a:srgbClr val="000000"/>
                </a:solidFill>
                <a:effectLst/>
                <a:latin typeface="Verdana" panose="020B0604030504040204" pitchFamily="34" charset="0"/>
              </a:rPr>
              <a:t>As you can already see this highlights what we will discuss in the </a:t>
            </a:r>
            <a:r>
              <a:rPr lang="en-US" sz="1200" b="0" i="0" u="none" strike="noStrike" dirty="0">
                <a:solidFill>
                  <a:srgbClr val="000000"/>
                </a:solidFill>
                <a:effectLst/>
                <a:latin typeface="Verdana" panose="020B0604030504040204" pitchFamily="34" charset="0"/>
                <a:hlinkClick r:id="rId3"/>
              </a:rPr>
              <a:t>next lecture</a:t>
            </a:r>
            <a:r>
              <a:rPr lang="en-US" sz="1200" b="0" i="0" dirty="0">
                <a:solidFill>
                  <a:srgbClr val="000000"/>
                </a:solidFill>
                <a:effectLst/>
                <a:latin typeface="Verdana" panose="020B0604030504040204" pitchFamily="34" charset="0"/>
              </a:rPr>
              <a:t>: a cloud-native application has to be ready to have multiple parallel copies of itself running.</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148360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For more difficult workloads Kubernetes also includes a </a:t>
            </a:r>
            <a:r>
              <a:rPr lang="en-US" b="1" i="0" dirty="0" err="1">
                <a:solidFill>
                  <a:srgbClr val="000000"/>
                </a:solidFill>
                <a:effectLst/>
                <a:latin typeface="Verdana" panose="020B0604030504040204" pitchFamily="34" charset="0"/>
              </a:rPr>
              <a:t>StatefulSet</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StatefulSets</a:t>
            </a:r>
            <a:r>
              <a:rPr lang="en-US" b="0" i="0" dirty="0">
                <a:solidFill>
                  <a:srgbClr val="000000"/>
                </a:solidFill>
                <a:effectLst/>
                <a:latin typeface="Verdana" panose="020B0604030504040204" pitchFamily="34" charset="0"/>
              </a:rPr>
              <a:t> give a developer the ability to guarantee a predictable startup sequence of multiple Pods as well as a unique ID for each. This is especially important for replicated databases.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3622686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000000"/>
                </a:solidFill>
                <a:effectLst/>
                <a:latin typeface="Verdana" panose="020B0604030504040204" pitchFamily="34" charset="0"/>
              </a:rPr>
              <a:t>DaemonSets</a:t>
            </a:r>
            <a:r>
              <a:rPr lang="en-US" b="0" i="0" dirty="0">
                <a:solidFill>
                  <a:srgbClr val="000000"/>
                </a:solidFill>
                <a:effectLst/>
                <a:latin typeface="Verdana" panose="020B0604030504040204" pitchFamily="34" charset="0"/>
              </a:rPr>
              <a:t> are, on the other hand, a special workload type more geared towards Kubernetes administrators, offering the ability to run a workload on every node of the cluster. This is often used to run utility Pods such as log collectors, monitoring agents, etc.</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23</a:t>
            </a:fld>
            <a:endParaRPr lang="de-AT"/>
          </a:p>
        </p:txBody>
      </p:sp>
    </p:spTree>
    <p:extLst>
      <p:ext uri="{BB962C8B-B14F-4D97-AF65-F5344CB8AC3E}">
        <p14:creationId xmlns:p14="http://schemas.microsoft.com/office/powerpoint/2010/main" val="2966564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Since some Pods need to store data Kubernetes offers a flexible way to allocate storage in the cloud with the use of </a:t>
            </a:r>
            <a:r>
              <a:rPr lang="en-US" sz="1200" b="1" i="0" dirty="0" err="1">
                <a:solidFill>
                  <a:srgbClr val="000000"/>
                </a:solidFill>
                <a:effectLst/>
                <a:latin typeface="Verdana" panose="020B0604030504040204" pitchFamily="34" charset="0"/>
              </a:rPr>
              <a:t>PersistentVolumeClaims</a:t>
            </a:r>
            <a:r>
              <a:rPr lang="en-US" sz="1200" b="0" i="0" dirty="0">
                <a:solidFill>
                  <a:srgbClr val="000000"/>
                </a:solidFill>
                <a:effectLst/>
                <a:latin typeface="Verdana" panose="020B0604030504040204" pitchFamily="34" charset="0"/>
              </a:rPr>
              <a:t> (PVC) and </a:t>
            </a:r>
            <a:r>
              <a:rPr lang="en-US" sz="1200" b="1" i="0" dirty="0" err="1">
                <a:solidFill>
                  <a:srgbClr val="000000"/>
                </a:solidFill>
                <a:effectLst/>
                <a:latin typeface="Verdana" panose="020B0604030504040204" pitchFamily="34" charset="0"/>
              </a:rPr>
              <a:t>PersistentVolumes</a:t>
            </a:r>
            <a:r>
              <a:rPr lang="en-US" sz="1200" b="0" i="0" dirty="0">
                <a:solidFill>
                  <a:srgbClr val="000000"/>
                </a:solidFill>
                <a:effectLst/>
                <a:latin typeface="Verdana" panose="020B0604030504040204" pitchFamily="34" charset="0"/>
              </a:rPr>
              <a:t> (PV). A Kubernetes administrator would set up a PV which a developer then uses using a PVC. This decouples the developers and administrators work nicely.</a:t>
            </a:r>
          </a:p>
          <a:p>
            <a:pPr algn="l"/>
            <a:r>
              <a:rPr lang="en-US" sz="1200" b="0" i="0" dirty="0">
                <a:solidFill>
                  <a:srgbClr val="000000"/>
                </a:solidFill>
                <a:effectLst/>
                <a:latin typeface="Verdana" panose="020B0604030504040204" pitchFamily="34" charset="0"/>
              </a:rPr>
              <a:t>It is worth remembering though that a single PV can only be used by a single PVC. This makes allocation in a larger cluster cumbersome. Naturally, Kubernetes has a solution for this problem called </a:t>
            </a:r>
            <a:r>
              <a:rPr lang="en-US" sz="1200" b="1" i="0" dirty="0">
                <a:solidFill>
                  <a:srgbClr val="000000"/>
                </a:solidFill>
                <a:effectLst/>
                <a:latin typeface="Verdana" panose="020B0604030504040204" pitchFamily="34" charset="0"/>
              </a:rPr>
              <a:t>provisioners</a:t>
            </a:r>
            <a:r>
              <a:rPr lang="en-US" sz="1200" b="0" i="0" dirty="0">
                <a:solidFill>
                  <a:srgbClr val="000000"/>
                </a:solidFill>
                <a:effectLst/>
                <a:latin typeface="Verdana" panose="020B0604030504040204" pitchFamily="34" charset="0"/>
              </a:rPr>
              <a:t>. These provisioners can dynamically create PVs as needed, usually by creating a network block storage volume in the cloud.</a:t>
            </a:r>
          </a:p>
          <a:p>
            <a:pPr algn="l"/>
            <a:r>
              <a:rPr lang="en-US" sz="1200" b="0" i="0" dirty="0">
                <a:solidFill>
                  <a:srgbClr val="000000"/>
                </a:solidFill>
                <a:effectLst/>
                <a:latin typeface="Verdana" panose="020B0604030504040204" pitchFamily="34" charset="0"/>
              </a:rPr>
              <a:t>It is also worth noting that, while local storage is supported, it provides no resilience against host machine failure, as we discussed in </a:t>
            </a:r>
            <a:r>
              <a:rPr lang="en-US" sz="1200" b="0" i="0" u="none" strike="noStrike" dirty="0">
                <a:solidFill>
                  <a:srgbClr val="000000"/>
                </a:solidFill>
                <a:effectLst/>
                <a:latin typeface="Verdana" panose="020B0604030504040204" pitchFamily="34" charset="0"/>
                <a:hlinkClick r:id="rId3"/>
              </a:rPr>
              <a:t>lecture 2</a:t>
            </a:r>
            <a:r>
              <a:rPr lang="en-US" sz="1200" b="0" i="0" dirty="0">
                <a:solidFill>
                  <a:srgbClr val="000000"/>
                </a:solidFill>
                <a:effectLst/>
                <a:latin typeface="Verdana" panose="020B0604030504040204" pitchFamily="34" charset="0"/>
              </a:rPr>
              <a:t>. While Kubernetes will do its best to support local storage and won't reschedule a workload with such an attached storage, it also limits the ability for Kubernetes to react to a node failure and move workloads.</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1334937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order to facilitate internal and external load balancing Kubernetes introduces the concept of </a:t>
            </a:r>
            <a:r>
              <a:rPr lang="en-US" b="1" i="0" dirty="0">
                <a:solidFill>
                  <a:srgbClr val="000000"/>
                </a:solidFill>
                <a:effectLst/>
                <a:latin typeface="Verdana" panose="020B0604030504040204" pitchFamily="34" charset="0"/>
              </a:rPr>
              <a:t>Services</a:t>
            </a:r>
            <a:r>
              <a:rPr lang="en-US" b="0" i="0" dirty="0">
                <a:solidFill>
                  <a:srgbClr val="000000"/>
                </a:solidFill>
                <a:effectLst/>
                <a:latin typeface="Verdana" panose="020B0604030504040204" pitchFamily="34" charset="0"/>
              </a:rPr>
              <a:t> to create </a:t>
            </a:r>
            <a:r>
              <a:rPr lang="en-US" b="0" i="1" dirty="0">
                <a:solidFill>
                  <a:srgbClr val="000000"/>
                </a:solidFill>
                <a:effectLst/>
                <a:latin typeface="Verdana" panose="020B0604030504040204" pitchFamily="34" charset="0"/>
              </a:rPr>
              <a:t>internal network load balancers</a:t>
            </a:r>
            <a:r>
              <a:rPr lang="en-US" b="0" i="0" dirty="0">
                <a:solidFill>
                  <a:srgbClr val="000000"/>
                </a:solidFill>
                <a:effectLst/>
                <a:latin typeface="Verdana" panose="020B0604030504040204" pitchFamily="34" charset="0"/>
              </a:rPr>
              <a:t> for each service. These services use the Pod labels to track which Pods they should send traffic to. </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24225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 special type of service is the </a:t>
            </a:r>
            <a:r>
              <a:rPr lang="en-US" b="1" i="0" dirty="0" err="1">
                <a:solidFill>
                  <a:srgbClr val="000000"/>
                </a:solidFill>
                <a:effectLst/>
                <a:latin typeface="Verdana" panose="020B0604030504040204" pitchFamily="34" charset="0"/>
              </a:rPr>
              <a:t>Loadbalancer</a:t>
            </a:r>
            <a:r>
              <a:rPr lang="en-US" b="0" i="0" dirty="0">
                <a:solidFill>
                  <a:srgbClr val="000000"/>
                </a:solidFill>
                <a:effectLst/>
                <a:latin typeface="Verdana" panose="020B0604030504040204" pitchFamily="34" charset="0"/>
              </a:rPr>
              <a:t> which, given a cloud integration, dynamically creates an external IP address for a specific service.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3823503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Alternatively, workloads can also make use of the </a:t>
            </a:r>
            <a:r>
              <a:rPr lang="en-US" b="1" i="0" dirty="0">
                <a:solidFill>
                  <a:srgbClr val="000000"/>
                </a:solidFill>
                <a:effectLst/>
                <a:latin typeface="Verdana" panose="020B0604030504040204" pitchFamily="34" charset="0"/>
              </a:rPr>
              <a:t>Ingress</a:t>
            </a:r>
            <a:r>
              <a:rPr lang="en-US" b="0" i="0" dirty="0">
                <a:solidFill>
                  <a:srgbClr val="000000"/>
                </a:solidFill>
                <a:effectLst/>
                <a:latin typeface="Verdana" panose="020B0604030504040204" pitchFamily="34" charset="0"/>
              </a:rPr>
              <a:t> resource that dynamically configures the ingress controller to send HTTP workloads to specific pods. The ingress controller acts as an </a:t>
            </a:r>
            <a:r>
              <a:rPr lang="en-US" b="0" i="1" dirty="0">
                <a:solidFill>
                  <a:srgbClr val="000000"/>
                </a:solidFill>
                <a:effectLst/>
                <a:latin typeface="Verdana" panose="020B0604030504040204" pitchFamily="34" charset="0"/>
              </a:rPr>
              <a:t>application load balancer</a:t>
            </a:r>
            <a:r>
              <a:rPr lang="en-US" b="0" i="0" dirty="0">
                <a:solidFill>
                  <a:srgbClr val="000000"/>
                </a:solidFill>
                <a:effectLst/>
                <a:latin typeface="Verdana" panose="020B0604030504040204" pitchFamily="34" charset="0"/>
              </a:rPr>
              <a:t> for Kubernetes.</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4020379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To augment these capabilities the </a:t>
            </a:r>
            <a:r>
              <a:rPr lang="en-US" b="1" i="0" dirty="0">
                <a:solidFill>
                  <a:srgbClr val="000000"/>
                </a:solidFill>
                <a:effectLst/>
                <a:latin typeface="Verdana" panose="020B0604030504040204" pitchFamily="34" charset="0"/>
              </a:rPr>
              <a:t>Job</a:t>
            </a:r>
            <a:r>
              <a:rPr lang="en-US" b="0" i="0" dirty="0">
                <a:solidFill>
                  <a:srgbClr val="000000"/>
                </a:solidFill>
                <a:effectLst/>
                <a:latin typeface="Verdana" panose="020B0604030504040204" pitchFamily="34" charset="0"/>
              </a:rPr>
              <a:t> resource gives developers the ability to use Kubernetes as a queue system and run one-off workloads. To run regular jobs the </a:t>
            </a:r>
            <a:r>
              <a:rPr lang="en-US" b="1" i="0" dirty="0" err="1">
                <a:solidFill>
                  <a:srgbClr val="000000"/>
                </a:solidFill>
                <a:effectLst/>
                <a:latin typeface="Verdana" panose="020B0604030504040204" pitchFamily="34" charset="0"/>
              </a:rPr>
              <a:t>CronJob</a:t>
            </a:r>
            <a:r>
              <a:rPr lang="en-US" b="0" i="0" dirty="0">
                <a:solidFill>
                  <a:srgbClr val="000000"/>
                </a:solidFill>
                <a:effectLst/>
                <a:latin typeface="Verdana" panose="020B0604030504040204" pitchFamily="34" charset="0"/>
              </a:rPr>
              <a:t> resource can be used.</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1955480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dirty="0">
                <a:solidFill>
                  <a:srgbClr val="000000"/>
                </a:solidFill>
                <a:effectLst/>
                <a:latin typeface="Verdana" panose="020B0604030504040204" pitchFamily="34" charset="0"/>
              </a:rPr>
              <a:t>The Kubernetes architecture is highly modular and the description given here is fairly generic. Individual Kubernetes distributions may differ greatly in their use of tools.</a:t>
            </a:r>
          </a:p>
          <a:p>
            <a:pPr algn="l"/>
            <a:r>
              <a:rPr lang="en-US" sz="1050" b="0" i="0" dirty="0">
                <a:solidFill>
                  <a:srgbClr val="000000"/>
                </a:solidFill>
                <a:effectLst/>
                <a:latin typeface="Verdana" panose="020B0604030504040204" pitchFamily="34" charset="0"/>
              </a:rPr>
              <a:t>At the core of Kubernetes is the </a:t>
            </a:r>
            <a:r>
              <a:rPr lang="en-US" sz="1050" b="1" i="0" dirty="0">
                <a:solidFill>
                  <a:srgbClr val="000000"/>
                </a:solidFill>
                <a:effectLst/>
                <a:latin typeface="Verdana" panose="020B0604030504040204" pitchFamily="34" charset="0"/>
              </a:rPr>
              <a:t>API server</a:t>
            </a:r>
            <a:r>
              <a:rPr lang="en-US" sz="1050" b="0" i="0" dirty="0">
                <a:solidFill>
                  <a:srgbClr val="000000"/>
                </a:solidFill>
                <a:effectLst/>
                <a:latin typeface="Verdana" panose="020B0604030504040204" pitchFamily="34" charset="0"/>
              </a:rPr>
              <a:t>. This central piece is the endpoint for both the clients (for example the Kubernetes CLI called </a:t>
            </a:r>
            <a:r>
              <a:rPr lang="en-US" sz="1050" b="0" i="0" dirty="0" err="1">
                <a:solidFill>
                  <a:srgbClr val="000000"/>
                </a:solidFill>
                <a:effectLst/>
                <a:latin typeface="Verdana" panose="020B0604030504040204" pitchFamily="34" charset="0"/>
              </a:rPr>
              <a:t>kubectl</a:t>
            </a:r>
            <a:r>
              <a:rPr lang="en-US" sz="1050" b="0" i="0" dirty="0">
                <a:solidFill>
                  <a:srgbClr val="000000"/>
                </a:solidFill>
                <a:effectLst/>
                <a:latin typeface="Verdana" panose="020B0604030504040204" pitchFamily="34" charset="0"/>
              </a:rPr>
              <a:t>), other orchestrator components such as the controller-manager, cloud controller, or scheduler, and also the workload coordinator called the `</a:t>
            </a:r>
            <a:r>
              <a:rPr lang="en-US" sz="1050" b="0" i="0" dirty="0" err="1">
                <a:solidFill>
                  <a:srgbClr val="000000"/>
                </a:solidFill>
                <a:effectLst/>
                <a:latin typeface="Verdana" panose="020B0604030504040204" pitchFamily="34" charset="0"/>
              </a:rPr>
              <a:t>kubelet</a:t>
            </a:r>
            <a:r>
              <a:rPr lang="en-US" sz="1050" b="0" i="0" dirty="0">
                <a:solidFill>
                  <a:srgbClr val="000000"/>
                </a:solidFill>
                <a:effectLst/>
                <a:latin typeface="Verdana" panose="020B0604030504040204" pitchFamily="34" charset="0"/>
              </a:rPr>
              <a:t>.</a:t>
            </a:r>
          </a:p>
          <a:p>
            <a:pPr algn="l"/>
            <a:r>
              <a:rPr lang="en-US" sz="1050" b="0" i="0" dirty="0">
                <a:solidFill>
                  <a:srgbClr val="000000"/>
                </a:solidFill>
                <a:effectLst/>
                <a:latin typeface="Verdana" panose="020B0604030504040204" pitchFamily="34" charset="0"/>
              </a:rPr>
              <a:t>The </a:t>
            </a:r>
            <a:r>
              <a:rPr lang="en-US" sz="1050" b="1" i="0" dirty="0">
                <a:solidFill>
                  <a:srgbClr val="000000"/>
                </a:solidFill>
                <a:effectLst/>
                <a:latin typeface="Verdana" panose="020B0604030504040204" pitchFamily="34" charset="0"/>
              </a:rPr>
              <a:t>scheduler</a:t>
            </a:r>
            <a:r>
              <a:rPr lang="en-US" sz="1050" b="0" i="0" dirty="0">
                <a:solidFill>
                  <a:srgbClr val="000000"/>
                </a:solidFill>
                <a:effectLst/>
                <a:latin typeface="Verdana" panose="020B0604030504040204" pitchFamily="34" charset="0"/>
              </a:rPr>
              <a:t> is responsible for deciding which container is supposed to run on which worker node. As the name says, it </a:t>
            </a:r>
            <a:r>
              <a:rPr lang="en-US" sz="1050" b="0" i="1" dirty="0">
                <a:solidFill>
                  <a:srgbClr val="000000"/>
                </a:solidFill>
                <a:effectLst/>
                <a:latin typeface="Verdana" panose="020B0604030504040204" pitchFamily="34" charset="0"/>
              </a:rPr>
              <a:t>schedules</a:t>
            </a:r>
            <a:r>
              <a:rPr lang="en-US" sz="1050" b="0" i="0" dirty="0">
                <a:solidFill>
                  <a:srgbClr val="000000"/>
                </a:solidFill>
                <a:effectLst/>
                <a:latin typeface="Verdana" panose="020B0604030504040204" pitchFamily="34" charset="0"/>
              </a:rPr>
              <a:t> the workload.</a:t>
            </a:r>
          </a:p>
          <a:p>
            <a:pPr algn="l"/>
            <a:r>
              <a:rPr lang="en-US" sz="1050" b="0" i="0" dirty="0">
                <a:solidFill>
                  <a:srgbClr val="000000"/>
                </a:solidFill>
                <a:effectLst/>
                <a:latin typeface="Verdana" panose="020B0604030504040204" pitchFamily="34" charset="0"/>
              </a:rPr>
              <a:t>The </a:t>
            </a:r>
            <a:r>
              <a:rPr lang="en-US" sz="1050" b="1" i="0" dirty="0">
                <a:solidFill>
                  <a:srgbClr val="000000"/>
                </a:solidFill>
                <a:effectLst/>
                <a:latin typeface="Verdana" panose="020B0604030504040204" pitchFamily="34" charset="0"/>
              </a:rPr>
              <a:t>controller-manager</a:t>
            </a:r>
            <a:r>
              <a:rPr lang="en-US" sz="1050" b="0" i="0" dirty="0">
                <a:solidFill>
                  <a:srgbClr val="000000"/>
                </a:solidFill>
                <a:effectLst/>
                <a:latin typeface="Verdana" panose="020B0604030504040204" pitchFamily="34" charset="0"/>
              </a:rPr>
              <a:t> is a component composed of many small parts that decides what to run. For example, the </a:t>
            </a:r>
            <a:r>
              <a:rPr lang="en-US" sz="1050" b="0" i="0" dirty="0" err="1">
                <a:solidFill>
                  <a:srgbClr val="000000"/>
                </a:solidFill>
                <a:effectLst/>
                <a:latin typeface="Verdana" panose="020B0604030504040204" pitchFamily="34" charset="0"/>
              </a:rPr>
              <a:t>ReplicaSet</a:t>
            </a:r>
            <a:r>
              <a:rPr lang="en-US" sz="1050" b="0" i="0" dirty="0">
                <a:solidFill>
                  <a:srgbClr val="000000"/>
                </a:solidFill>
                <a:effectLst/>
                <a:latin typeface="Verdana" panose="020B0604030504040204" pitchFamily="34" charset="0"/>
              </a:rPr>
              <a:t> controller is responsible for creating multiple copies of the same pod.</a:t>
            </a:r>
          </a:p>
          <a:p>
            <a:pPr algn="l"/>
            <a:r>
              <a:rPr lang="en-US" sz="1050" b="0" i="0" dirty="0">
                <a:solidFill>
                  <a:srgbClr val="000000"/>
                </a:solidFill>
                <a:effectLst/>
                <a:latin typeface="Verdana" panose="020B0604030504040204" pitchFamily="34" charset="0"/>
              </a:rPr>
              <a:t>The </a:t>
            </a:r>
            <a:r>
              <a:rPr lang="en-US" sz="1050" b="1" i="0" dirty="0">
                <a:solidFill>
                  <a:srgbClr val="000000"/>
                </a:solidFill>
                <a:effectLst/>
                <a:latin typeface="Verdana" panose="020B0604030504040204" pitchFamily="34" charset="0"/>
              </a:rPr>
              <a:t>cloud controller</a:t>
            </a:r>
            <a:r>
              <a:rPr lang="en-US" sz="1050" b="0" i="0" dirty="0">
                <a:solidFill>
                  <a:srgbClr val="000000"/>
                </a:solidFill>
                <a:effectLst/>
                <a:latin typeface="Verdana" panose="020B0604030504040204" pitchFamily="34" charset="0"/>
              </a:rPr>
              <a:t> is responsible for the cloud provider integration. This is optional for a static cluster, but required if autoscaling, or a load balancer integration is required.</a:t>
            </a:r>
          </a:p>
          <a:p>
            <a:pPr algn="l"/>
            <a:r>
              <a:rPr lang="en-US" sz="1050" b="0" i="0" dirty="0">
                <a:solidFill>
                  <a:srgbClr val="000000"/>
                </a:solidFill>
                <a:effectLst/>
                <a:latin typeface="Verdana" panose="020B0604030504040204" pitchFamily="34" charset="0"/>
              </a:rPr>
              <a:t>The </a:t>
            </a:r>
            <a:r>
              <a:rPr lang="en-US" sz="1050" b="1" i="0" dirty="0" err="1">
                <a:solidFill>
                  <a:srgbClr val="000000"/>
                </a:solidFill>
                <a:effectLst/>
                <a:latin typeface="Verdana" panose="020B0604030504040204" pitchFamily="34" charset="0"/>
              </a:rPr>
              <a:t>kubelet</a:t>
            </a:r>
            <a:r>
              <a:rPr lang="en-US" sz="1050" b="0" i="0" dirty="0">
                <a:solidFill>
                  <a:srgbClr val="000000"/>
                </a:solidFill>
                <a:effectLst/>
                <a:latin typeface="Verdana" panose="020B0604030504040204" pitchFamily="34" charset="0"/>
              </a:rPr>
              <a:t> runs on every node and is responsible for talking to the Container Runtime (e.g. </a:t>
            </a:r>
            <a:r>
              <a:rPr lang="en-US" sz="1050" b="0" i="0" dirty="0" err="1">
                <a:solidFill>
                  <a:srgbClr val="000000"/>
                </a:solidFill>
                <a:effectLst/>
                <a:latin typeface="Verdana" panose="020B0604030504040204" pitchFamily="34" charset="0"/>
              </a:rPr>
              <a:t>containerd</a:t>
            </a:r>
            <a:r>
              <a:rPr lang="en-US" sz="1050" b="0" i="0" dirty="0">
                <a:solidFill>
                  <a:srgbClr val="000000"/>
                </a:solidFill>
                <a:effectLst/>
                <a:latin typeface="Verdana" panose="020B0604030504040204" pitchFamily="34" charset="0"/>
              </a:rPr>
              <a:t>) to run the containers the scheduler deems necessary. It is worth mentioning that the </a:t>
            </a:r>
            <a:r>
              <a:rPr lang="en-US" sz="1050" b="0" i="0" dirty="0" err="1">
                <a:solidFill>
                  <a:srgbClr val="000000"/>
                </a:solidFill>
                <a:effectLst/>
                <a:latin typeface="Verdana" panose="020B0604030504040204" pitchFamily="34" charset="0"/>
              </a:rPr>
              <a:t>Kubelet</a:t>
            </a:r>
            <a:r>
              <a:rPr lang="en-US" sz="1050" b="0" i="0" dirty="0">
                <a:solidFill>
                  <a:srgbClr val="000000"/>
                </a:solidFill>
                <a:effectLst/>
                <a:latin typeface="Verdana" panose="020B0604030504040204" pitchFamily="34" charset="0"/>
              </a:rPr>
              <a:t> must be able to reach the API server on a network level, and vice versa. HTTP request flow in both directions in order to make a Kubernetes cluster work.</a:t>
            </a:r>
          </a:p>
          <a:p>
            <a:pPr algn="l"/>
            <a:r>
              <a:rPr lang="en-US" sz="1050" b="0" i="0" dirty="0">
                <a:solidFill>
                  <a:srgbClr val="000000"/>
                </a:solidFill>
                <a:effectLst/>
                <a:latin typeface="Verdana" panose="020B0604030504040204" pitchFamily="34" charset="0"/>
              </a:rPr>
              <a:t>The </a:t>
            </a:r>
            <a:r>
              <a:rPr lang="en-US" sz="1050" b="1" i="0" dirty="0" err="1">
                <a:solidFill>
                  <a:srgbClr val="000000"/>
                </a:solidFill>
                <a:effectLst/>
                <a:latin typeface="Verdana" panose="020B0604030504040204" pitchFamily="34" charset="0"/>
              </a:rPr>
              <a:t>kube</a:t>
            </a:r>
            <a:r>
              <a:rPr lang="en-US" sz="1050" b="1" i="0" dirty="0">
                <a:solidFill>
                  <a:srgbClr val="000000"/>
                </a:solidFill>
                <a:effectLst/>
                <a:latin typeface="Verdana" panose="020B0604030504040204" pitchFamily="34" charset="0"/>
              </a:rPr>
              <a:t>-proxy</a:t>
            </a:r>
            <a:r>
              <a:rPr lang="en-US" sz="1050" b="0" i="0" dirty="0">
                <a:solidFill>
                  <a:srgbClr val="000000"/>
                </a:solidFill>
                <a:effectLst/>
                <a:latin typeface="Verdana" panose="020B0604030504040204" pitchFamily="34" charset="0"/>
              </a:rPr>
              <a:t> service also often runs on each Kubernetes node to provide load balancing, but there are replacements for this component.</a:t>
            </a:r>
          </a:p>
          <a:p>
            <a:pPr algn="l"/>
            <a:r>
              <a:rPr lang="en-US" sz="1050" b="0" i="0" dirty="0">
                <a:solidFill>
                  <a:srgbClr val="000000"/>
                </a:solidFill>
                <a:effectLst/>
                <a:latin typeface="Verdana" panose="020B0604030504040204" pitchFamily="34" charset="0"/>
              </a:rPr>
              <a:t>The </a:t>
            </a:r>
            <a:r>
              <a:rPr lang="en-US" sz="1050" b="1" i="0" dirty="0">
                <a:solidFill>
                  <a:srgbClr val="000000"/>
                </a:solidFill>
                <a:effectLst/>
                <a:latin typeface="Verdana" panose="020B0604030504040204" pitchFamily="34" charset="0"/>
              </a:rPr>
              <a:t>Container Network Interface</a:t>
            </a:r>
            <a:r>
              <a:rPr lang="en-US" sz="1050" b="0" i="0" dirty="0">
                <a:solidFill>
                  <a:srgbClr val="000000"/>
                </a:solidFill>
                <a:effectLst/>
                <a:latin typeface="Verdana" panose="020B0604030504040204" pitchFamily="34" charset="0"/>
              </a:rPr>
              <a:t> (CNI) is a network plugin deployed alongside the </a:t>
            </a:r>
            <a:r>
              <a:rPr lang="en-US" sz="1050" b="0" i="0" dirty="0" err="1">
                <a:solidFill>
                  <a:srgbClr val="000000"/>
                </a:solidFill>
                <a:effectLst/>
                <a:latin typeface="Verdana" panose="020B0604030504040204" pitchFamily="34" charset="0"/>
              </a:rPr>
              <a:t>kubelet</a:t>
            </a:r>
            <a:r>
              <a:rPr lang="en-US" sz="1050" b="0" i="0" dirty="0">
                <a:solidFill>
                  <a:srgbClr val="000000"/>
                </a:solidFill>
                <a:effectLst/>
                <a:latin typeface="Verdana" panose="020B0604030504040204" pitchFamily="34" charset="0"/>
              </a:rPr>
              <a:t> and provides the previously-described overlay network. There is a wide range of CNI plugins from bare metal routing to </a:t>
            </a:r>
            <a:r>
              <a:rPr lang="en-US" sz="1050" b="0" i="0" u="none" strike="noStrike" dirty="0">
                <a:solidFill>
                  <a:srgbClr val="000000"/>
                </a:solidFill>
                <a:effectLst/>
                <a:latin typeface="Verdana" panose="020B0604030504040204" pitchFamily="34" charset="0"/>
                <a:hlinkClick r:id="rId3"/>
              </a:rPr>
              <a:t>Calico</a:t>
            </a:r>
            <a:r>
              <a:rPr lang="en-US" sz="1050" b="0" i="0" dirty="0">
                <a:solidFill>
                  <a:srgbClr val="000000"/>
                </a:solidFill>
                <a:effectLst/>
                <a:latin typeface="Verdana" panose="020B0604030504040204" pitchFamily="34" charset="0"/>
              </a:rPr>
              <a:t>.</a:t>
            </a:r>
          </a:p>
          <a:p>
            <a:pPr algn="l"/>
            <a:r>
              <a:rPr lang="en-US" sz="1050" b="0" i="0" dirty="0">
                <a:solidFill>
                  <a:srgbClr val="000000"/>
                </a:solidFill>
                <a:effectLst/>
                <a:latin typeface="Verdana" panose="020B0604030504040204" pitchFamily="34" charset="0"/>
              </a:rPr>
              <a:t>As a final piece of the puzzle </a:t>
            </a:r>
            <a:r>
              <a:rPr lang="en-US" sz="1050" b="1" i="0" dirty="0">
                <a:solidFill>
                  <a:srgbClr val="000000"/>
                </a:solidFill>
                <a:effectLst/>
                <a:latin typeface="Verdana" panose="020B0604030504040204" pitchFamily="34" charset="0"/>
              </a:rPr>
              <a:t>Container Storage Interfaces</a:t>
            </a:r>
            <a:r>
              <a:rPr lang="en-US" sz="1050" b="0" i="0" dirty="0">
                <a:solidFill>
                  <a:srgbClr val="000000"/>
                </a:solidFill>
                <a:effectLst/>
                <a:latin typeface="Verdana" panose="020B0604030504040204" pitchFamily="34" charset="0"/>
              </a:rPr>
              <a:t> (CSI) provide a way to integrate just about any storage provider as a driver for PVs.</a:t>
            </a:r>
          </a:p>
          <a:p>
            <a:endParaRPr lang="en-US" sz="1050"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295304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 </a:t>
            </a:r>
            <a:r>
              <a:rPr lang="en-US" b="0" i="0" u="none" strike="noStrike" dirty="0">
                <a:effectLst/>
                <a:latin typeface="Verdana" panose="020B0604030504040204" pitchFamily="34" charset="0"/>
                <a:hlinkClick r:id="rId3"/>
              </a:rPr>
              <a:t>second lecture</a:t>
            </a:r>
            <a:r>
              <a:rPr lang="en-US" b="0" i="0" dirty="0">
                <a:solidFill>
                  <a:srgbClr val="000000"/>
                </a:solidFill>
                <a:effectLst/>
                <a:latin typeface="Verdana" panose="020B0604030504040204" pitchFamily="34" charset="0"/>
              </a:rPr>
              <a:t> we have talked about how applications interact with the kernel and the hardware. By now you know that applications running in ring 3 do not have direct access to things like the disk. To access those details they need to execute a </a:t>
            </a:r>
            <a:r>
              <a:rPr lang="en-US" b="0" i="0" u="none" strike="noStrike" dirty="0">
                <a:effectLst/>
                <a:latin typeface="Verdana" panose="020B0604030504040204" pitchFamily="34" charset="0"/>
                <a:hlinkClick r:id="rId4"/>
              </a:rPr>
              <a:t>system call</a:t>
            </a:r>
            <a:r>
              <a:rPr lang="en-US" b="0" i="0" dirty="0">
                <a:solidFill>
                  <a:srgbClr val="000000"/>
                </a:solidFill>
                <a:effectLst/>
                <a:latin typeface="Verdana" panose="020B0604030504040204" pitchFamily="34" charset="0"/>
              </a:rPr>
              <a:t> to the kernel. The kernel will then give the application the details required, for example a file from the disk.</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a:t>
            </a:fld>
            <a:endParaRPr lang="de-AT"/>
          </a:p>
        </p:txBody>
      </p:sp>
    </p:spTree>
    <p:extLst>
      <p:ext uri="{BB962C8B-B14F-4D97-AF65-F5344CB8AC3E}">
        <p14:creationId xmlns:p14="http://schemas.microsoft.com/office/powerpoint/2010/main" val="326349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30</a:t>
            </a:fld>
            <a:endParaRPr lang="de-AT"/>
          </a:p>
        </p:txBody>
      </p:sp>
    </p:spTree>
    <p:extLst>
      <p:ext uri="{BB962C8B-B14F-4D97-AF65-F5344CB8AC3E}">
        <p14:creationId xmlns:p14="http://schemas.microsoft.com/office/powerpoint/2010/main" val="248598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Let's play a hypothetical game: process A wants to access a file called </a:t>
            </a:r>
            <a:r>
              <a:rPr lang="en-US" dirty="0"/>
              <a:t>test.txt</a:t>
            </a:r>
            <a:r>
              <a:rPr lang="en-US" b="0" i="0" dirty="0">
                <a:solidFill>
                  <a:srgbClr val="000000"/>
                </a:solidFill>
                <a:effectLst/>
                <a:latin typeface="Verdana" panose="020B0604030504040204" pitchFamily="34" charset="0"/>
              </a:rPr>
              <a:t>. It calls the kernel, the file is opened, and process A is now free to read the contents. When process B comes along and does the same, it will receive the same file.</a:t>
            </a:r>
          </a:p>
          <a:p>
            <a:endParaRPr lang="en-US" dirty="0">
              <a:solidFill>
                <a:srgbClr val="000000"/>
              </a:solidFill>
              <a:latin typeface="Verdana" panose="020B0604030504040204" pitchFamily="34" charset="0"/>
            </a:endParaRPr>
          </a:p>
          <a:p>
            <a:r>
              <a:rPr lang="en-US" b="0" i="0" dirty="0">
                <a:solidFill>
                  <a:srgbClr val="000000"/>
                </a:solidFill>
                <a:effectLst/>
                <a:latin typeface="Verdana" panose="020B0604030504040204" pitchFamily="34" charset="0"/>
              </a:rPr>
              <a:t>Or does it? In the Linux kernel the filesystem root directory (starting with </a:t>
            </a:r>
            <a:r>
              <a:rPr lang="en-US" dirty="0"/>
              <a:t>/</a:t>
            </a:r>
            <a:r>
              <a:rPr lang="en-US" b="0" i="0" dirty="0">
                <a:solidFill>
                  <a:srgbClr val="000000"/>
                </a:solidFill>
                <a:effectLst/>
                <a:latin typeface="Verdana" panose="020B0604030504040204" pitchFamily="34" charset="0"/>
              </a:rPr>
              <a:t>) is a virtual construct that can be changed on a per-process basis. It is possible to make process A see a completely different folder structure then process B. This mechanism is called </a:t>
            </a:r>
            <a:r>
              <a:rPr lang="en-US" b="0" i="0" u="none" strike="noStrike" dirty="0">
                <a:effectLst/>
                <a:latin typeface="Verdana" panose="020B0604030504040204" pitchFamily="34" charset="0"/>
                <a:hlinkClick r:id="rId3"/>
              </a:rPr>
              <a:t>chroot</a:t>
            </a:r>
            <a:r>
              <a:rPr lang="en-US" b="0" i="0" dirty="0">
                <a:solidFill>
                  <a:srgbClr val="000000"/>
                </a:solidFill>
                <a:effectLst/>
                <a:latin typeface="Verdana" panose="020B0604030504040204" pitchFamily="34" charset="0"/>
              </a:rPr>
              <a:t>. It is, in fact, so old that it predates Linux by more than a decade and was first present in Version 7 Unix in 1979.</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7743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This alone only isolates the two processes on a filesystem level, there are still plenty of opportunities for two processes to interact, for example:</a:t>
            </a:r>
          </a:p>
          <a:p>
            <a:pPr algn="l">
              <a:buFont typeface="Arial" panose="020B0604020202020204" pitchFamily="34" charset="0"/>
              <a:buChar char="•"/>
            </a:pPr>
            <a:r>
              <a:rPr lang="en-US" b="0" i="0" dirty="0">
                <a:solidFill>
                  <a:srgbClr val="000000"/>
                </a:solidFill>
                <a:effectLst/>
                <a:latin typeface="Verdana" panose="020B0604030504040204" pitchFamily="34" charset="0"/>
              </a:rPr>
              <a:t>On the network</a:t>
            </a:r>
          </a:p>
          <a:p>
            <a:pPr algn="l">
              <a:buFont typeface="Arial" panose="020B0604020202020204" pitchFamily="34" charset="0"/>
              <a:buChar char="•"/>
            </a:pPr>
            <a:r>
              <a:rPr lang="en-US" b="0" i="0" u="none" strike="noStrike" dirty="0" err="1">
                <a:solidFill>
                  <a:srgbClr val="000000"/>
                </a:solidFill>
                <a:effectLst/>
                <a:latin typeface="Verdana" panose="020B0604030504040204" pitchFamily="34" charset="0"/>
                <a:hlinkClick r:id="rId3"/>
              </a:rPr>
              <a:t>Interprocess</a:t>
            </a:r>
            <a:r>
              <a:rPr lang="en-US" b="0" i="0" u="none" strike="noStrike" dirty="0">
                <a:solidFill>
                  <a:srgbClr val="000000"/>
                </a:solidFill>
                <a:effectLst/>
                <a:latin typeface="Verdana" panose="020B0604030504040204" pitchFamily="34" charset="0"/>
                <a:hlinkClick r:id="rId3"/>
              </a:rPr>
              <a:t> Communication (IPC)</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hlinkClick r:id="rId4"/>
              </a:rPr>
              <a:t>Sending signals to each other by process ID</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248446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In the early 2000's there were two projects that attempted to implement process isolation in the Linux kernel: </a:t>
            </a:r>
            <a:r>
              <a:rPr lang="en-US" sz="1400" b="0" i="0" u="none" strike="noStrike" dirty="0" err="1">
                <a:solidFill>
                  <a:srgbClr val="000000"/>
                </a:solidFill>
                <a:effectLst/>
                <a:latin typeface="Verdana" panose="020B0604030504040204" pitchFamily="34" charset="0"/>
                <a:hlinkClick r:id="rId3"/>
              </a:rPr>
              <a:t>OpenVZ</a:t>
            </a:r>
            <a:r>
              <a:rPr lang="en-US" sz="1400" b="0" i="0" dirty="0">
                <a:solidFill>
                  <a:srgbClr val="000000"/>
                </a:solidFill>
                <a:effectLst/>
                <a:latin typeface="Verdana" panose="020B0604030504040204" pitchFamily="34" charset="0"/>
              </a:rPr>
              <a:t> and </a:t>
            </a:r>
            <a:r>
              <a:rPr lang="en-US" sz="1400" b="0" i="0" u="none" strike="noStrike" dirty="0">
                <a:solidFill>
                  <a:srgbClr val="000000"/>
                </a:solidFill>
                <a:effectLst/>
                <a:latin typeface="Verdana" panose="020B0604030504040204" pitchFamily="34" charset="0"/>
                <a:hlinkClick r:id="rId4"/>
              </a:rPr>
              <a:t>Linux-</a:t>
            </a:r>
            <a:r>
              <a:rPr lang="en-US" sz="1400" b="0" i="0" u="none" strike="noStrike" dirty="0" err="1">
                <a:solidFill>
                  <a:srgbClr val="000000"/>
                </a:solidFill>
                <a:effectLst/>
                <a:latin typeface="Verdana" panose="020B0604030504040204" pitchFamily="34" charset="0"/>
                <a:hlinkClick r:id="rId4"/>
              </a:rPr>
              <a:t>VServer</a:t>
            </a:r>
            <a:r>
              <a:rPr lang="en-US" sz="1400" b="0" i="0" dirty="0">
                <a:solidFill>
                  <a:srgbClr val="000000"/>
                </a:solidFill>
                <a:effectLst/>
                <a:latin typeface="Verdana" panose="020B0604030504040204" pitchFamily="34" charset="0"/>
              </a:rPr>
              <a:t>. Running these projects required patching and recompiling the Linux kernel from source.</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Starting around 2006 several companies, including Google, IBM, SGI, Bull, and the </a:t>
            </a:r>
            <a:r>
              <a:rPr lang="en-US" sz="1400" b="0" i="0" dirty="0" err="1">
                <a:solidFill>
                  <a:srgbClr val="000000"/>
                </a:solidFill>
                <a:effectLst/>
                <a:latin typeface="Verdana" panose="020B0604030504040204" pitchFamily="34" charset="0"/>
              </a:rPr>
              <a:t>OpenVZ</a:t>
            </a:r>
            <a:r>
              <a:rPr lang="en-US" sz="1400" b="0" i="0" dirty="0">
                <a:solidFill>
                  <a:srgbClr val="000000"/>
                </a:solidFill>
                <a:effectLst/>
                <a:latin typeface="Verdana" panose="020B0604030504040204" pitchFamily="34" charset="0"/>
              </a:rPr>
              <a:t> project itself has put significant effort into taking </a:t>
            </a:r>
            <a:r>
              <a:rPr lang="en-US" sz="1400" b="0" i="0" dirty="0" err="1">
                <a:solidFill>
                  <a:srgbClr val="000000"/>
                </a:solidFill>
                <a:effectLst/>
                <a:latin typeface="Verdana" panose="020B0604030504040204" pitchFamily="34" charset="0"/>
              </a:rPr>
              <a:t>OpenVZ</a:t>
            </a:r>
            <a:r>
              <a:rPr lang="en-US" sz="1400" b="0" i="0" dirty="0">
                <a:solidFill>
                  <a:srgbClr val="000000"/>
                </a:solidFill>
                <a:effectLst/>
                <a:latin typeface="Verdana" panose="020B0604030504040204" pitchFamily="34" charset="0"/>
              </a:rPr>
              <a:t> apart and piece by piece and submitting it to the Linux kernel. The </a:t>
            </a:r>
            <a:r>
              <a:rPr lang="en-US" sz="1400" b="0" i="0" u="none" strike="noStrike" dirty="0">
                <a:solidFill>
                  <a:srgbClr val="000000"/>
                </a:solidFill>
                <a:effectLst/>
                <a:latin typeface="Verdana" panose="020B0604030504040204" pitchFamily="34" charset="0"/>
                <a:hlinkClick r:id="rId5"/>
              </a:rPr>
              <a:t>User </a:t>
            </a:r>
            <a:r>
              <a:rPr lang="en-US" sz="1400" b="0" i="0" u="none" strike="noStrike" dirty="0" err="1">
                <a:solidFill>
                  <a:srgbClr val="000000"/>
                </a:solidFill>
                <a:effectLst/>
                <a:latin typeface="Verdana" panose="020B0604030504040204" pitchFamily="34" charset="0"/>
                <a:hlinkClick r:id="rId5"/>
              </a:rPr>
              <a:t>Beancounters</a:t>
            </a:r>
            <a:r>
              <a:rPr lang="en-US" sz="1400" b="0" i="0" dirty="0">
                <a:solidFill>
                  <a:srgbClr val="000000"/>
                </a:solidFill>
                <a:effectLst/>
                <a:latin typeface="Verdana" panose="020B0604030504040204" pitchFamily="34" charset="0"/>
              </a:rPr>
              <a:t> from </a:t>
            </a:r>
            <a:r>
              <a:rPr lang="en-US" sz="1400" b="0" i="0" dirty="0" err="1">
                <a:solidFill>
                  <a:srgbClr val="000000"/>
                </a:solidFill>
                <a:effectLst/>
                <a:latin typeface="Verdana" panose="020B0604030504040204" pitchFamily="34" charset="0"/>
              </a:rPr>
              <a:t>OpenVZ</a:t>
            </a:r>
            <a:r>
              <a:rPr lang="en-US" sz="1400" b="0" i="0" dirty="0">
                <a:solidFill>
                  <a:srgbClr val="000000"/>
                </a:solidFill>
                <a:effectLst/>
                <a:latin typeface="Verdana" panose="020B0604030504040204" pitchFamily="34" charset="0"/>
              </a:rPr>
              <a:t>, for example, became </a:t>
            </a:r>
            <a:r>
              <a:rPr lang="en-US" sz="1400" b="0" i="0" u="none" strike="noStrike" dirty="0" err="1">
                <a:solidFill>
                  <a:srgbClr val="000000"/>
                </a:solidFill>
                <a:effectLst/>
                <a:latin typeface="Verdana" panose="020B0604030504040204" pitchFamily="34" charset="0"/>
                <a:hlinkClick r:id="rId6"/>
              </a:rPr>
              <a:t>cgroups</a:t>
            </a:r>
            <a:r>
              <a:rPr lang="en-US" sz="1400" b="0" i="0" dirty="0">
                <a:solidFill>
                  <a:srgbClr val="000000"/>
                </a:solidFill>
                <a:effectLst/>
                <a:latin typeface="Verdana" panose="020B0604030504040204" pitchFamily="34" charset="0"/>
              </a:rPr>
              <a:t> and allow resource allocation to a group of processes.</a:t>
            </a:r>
          </a:p>
          <a:p>
            <a:pPr algn="l"/>
            <a:endParaRPr lang="en-US" sz="1400" b="0" i="0" dirty="0">
              <a:solidFill>
                <a:srgbClr val="000000"/>
              </a:solidFill>
              <a:effectLst/>
              <a:latin typeface="Verdana" panose="020B0604030504040204" pitchFamily="34" charset="0"/>
            </a:endParaRPr>
          </a:p>
          <a:p>
            <a:pPr algn="l"/>
            <a:r>
              <a:rPr lang="en-US" sz="1400" b="1" i="0" dirty="0">
                <a:solidFill>
                  <a:srgbClr val="000000"/>
                </a:solidFill>
                <a:effectLst/>
                <a:latin typeface="Verdana" panose="020B0604030504040204" pitchFamily="34" charset="0"/>
              </a:rPr>
              <a:t>Do you want to know more about history?</a:t>
            </a:r>
          </a:p>
          <a:p>
            <a:pPr algn="l"/>
            <a:r>
              <a:rPr lang="en-US" sz="1400" b="0" i="0" dirty="0">
                <a:solidFill>
                  <a:srgbClr val="000000"/>
                </a:solidFill>
                <a:effectLst/>
                <a:latin typeface="Verdana" panose="020B0604030504040204" pitchFamily="34" charset="0"/>
              </a:rPr>
              <a:t>The history of containerization is surprisingly hard to piece together despite the relative young age of the technology. If you want a bit of a deeper dive take a look at </a:t>
            </a:r>
            <a:r>
              <a:rPr lang="en-US" sz="1400" b="0" i="0" u="none" strike="noStrike" dirty="0">
                <a:solidFill>
                  <a:srgbClr val="000000"/>
                </a:solidFill>
                <a:effectLst/>
                <a:latin typeface="Verdana" panose="020B0604030504040204" pitchFamily="34" charset="0"/>
                <a:hlinkClick r:id="rId7"/>
              </a:rPr>
              <a:t>“A Brief History of Containers (by Jeff Victor &amp; </a:t>
            </a:r>
            <a:r>
              <a:rPr lang="en-US" sz="1400" b="0" i="0" u="none" strike="noStrike" dirty="0" err="1">
                <a:solidFill>
                  <a:srgbClr val="000000"/>
                </a:solidFill>
                <a:effectLst/>
                <a:latin typeface="Verdana" panose="020B0604030504040204" pitchFamily="34" charset="0"/>
                <a:hlinkClick r:id="rId7"/>
              </a:rPr>
              <a:t>Kir</a:t>
            </a:r>
            <a:r>
              <a:rPr lang="en-US" sz="1400" b="0" i="0" u="none" strike="noStrike" dirty="0">
                <a:solidFill>
                  <a:srgbClr val="000000"/>
                </a:solidFill>
                <a:effectLst/>
                <a:latin typeface="Verdana" panose="020B0604030504040204" pitchFamily="34" charset="0"/>
                <a:hlinkClick r:id="rId7"/>
              </a:rPr>
              <a:t> </a:t>
            </a:r>
            <a:r>
              <a:rPr lang="en-US" sz="1400" b="0" i="0" u="none" strike="noStrike" dirty="0" err="1">
                <a:solidFill>
                  <a:srgbClr val="000000"/>
                </a:solidFill>
                <a:effectLst/>
                <a:latin typeface="Verdana" panose="020B0604030504040204" pitchFamily="34" charset="0"/>
                <a:hlinkClick r:id="rId7"/>
              </a:rPr>
              <a:t>Kolyshkin</a:t>
            </a:r>
            <a:r>
              <a:rPr lang="en-US" sz="1400" b="0" i="0" u="none" strike="noStrike" dirty="0">
                <a:solidFill>
                  <a:srgbClr val="000000"/>
                </a:solidFill>
                <a:effectLst/>
                <a:latin typeface="Verdana" panose="020B0604030504040204" pitchFamily="34" charset="0"/>
                <a:hlinkClick r:id="rId7"/>
              </a:rPr>
              <a:t>)”</a:t>
            </a:r>
            <a:r>
              <a:rPr lang="en-US" sz="1400" b="0" i="0" dirty="0">
                <a:solidFill>
                  <a:srgbClr val="000000"/>
                </a:solidFill>
                <a:effectLst/>
                <a:latin typeface="Verdana" panose="020B0604030504040204" pitchFamily="34" charset="0"/>
              </a:rPr>
              <a:t>.</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182766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All these isolation technologies, together, form what's today known as Linux containers. Windows has undergone a similar development in recent years, and has </a:t>
            </a:r>
            <a:r>
              <a:rPr lang="en-US" sz="1200" b="0" i="1" dirty="0">
                <a:solidFill>
                  <a:srgbClr val="000000"/>
                </a:solidFill>
                <a:effectLst/>
                <a:latin typeface="Verdana" panose="020B0604030504040204" pitchFamily="34" charset="0"/>
              </a:rPr>
              <a:t>virtualized</a:t>
            </a:r>
            <a:r>
              <a:rPr lang="en-US" sz="1200" b="0" i="0" dirty="0">
                <a:solidFill>
                  <a:srgbClr val="000000"/>
                </a:solidFill>
                <a:effectLst/>
                <a:latin typeface="Verdana" panose="020B0604030504040204" pitchFamily="34" charset="0"/>
              </a:rPr>
              <a:t> the typical Windows interaction points between processes: job objects, process table, registry, filesystem, etc.</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In essence, </a:t>
            </a:r>
            <a:r>
              <a:rPr lang="en-US" sz="1200" b="0" i="1" dirty="0">
                <a:solidFill>
                  <a:srgbClr val="000000"/>
                </a:solidFill>
                <a:effectLst/>
                <a:latin typeface="Verdana" panose="020B0604030504040204" pitchFamily="34" charset="0"/>
              </a:rPr>
              <a:t>containers don't exist</a:t>
            </a:r>
            <a:r>
              <a:rPr lang="en-US" sz="1200" b="0" i="0" dirty="0">
                <a:solidFill>
                  <a:srgbClr val="000000"/>
                </a:solidFill>
                <a:effectLst/>
                <a:latin typeface="Verdana" panose="020B0604030504040204" pitchFamily="34" charset="0"/>
              </a:rPr>
              <a:t>. They are a collection of technologies that provide process-level isolation for an application. These isolation techniques can, among others, include:</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A separate, virtual network card</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Process separation (no ability to send signals to other containers)</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A separate view of the filesystem</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Restricted IPC between containers</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User separation / user ID mapping</a:t>
            </a:r>
          </a:p>
          <a:p>
            <a:pPr algn="l">
              <a:buFont typeface="Arial" panose="020B0604020202020204" pitchFamily="34" charset="0"/>
              <a:buChar char="•"/>
            </a:pPr>
            <a:endParaRPr lang="en-US" sz="1200" b="0" i="0" dirty="0">
              <a:solidFill>
                <a:srgbClr val="000000"/>
              </a:solidFill>
              <a:effectLst/>
              <a:latin typeface="Verdana" panose="020B0604030504040204" pitchFamily="34" charset="0"/>
            </a:endParaRPr>
          </a:p>
          <a:p>
            <a:pPr algn="l"/>
            <a:r>
              <a:rPr lang="en-US" sz="1200" b="1" i="0" dirty="0">
                <a:solidFill>
                  <a:srgbClr val="000000"/>
                </a:solidFill>
                <a:effectLst/>
                <a:latin typeface="Verdana" panose="020B0604030504040204" pitchFamily="34" charset="0"/>
              </a:rPr>
              <a:t>Do you want to build your own container engine?</a:t>
            </a:r>
          </a:p>
          <a:p>
            <a:pPr algn="l"/>
            <a:r>
              <a:rPr lang="en-US" sz="1200" b="0" i="0" dirty="0">
                <a:solidFill>
                  <a:srgbClr val="000000"/>
                </a:solidFill>
                <a:effectLst/>
                <a:latin typeface="Verdana" panose="020B0604030504040204" pitchFamily="34" charset="0"/>
              </a:rPr>
              <a:t>You can! Take a look at </a:t>
            </a:r>
            <a:r>
              <a:rPr lang="en-US" sz="1200" b="0" i="0" u="none" strike="noStrike" dirty="0">
                <a:solidFill>
                  <a:srgbClr val="000000"/>
                </a:solidFill>
                <a:effectLst/>
                <a:latin typeface="Verdana" panose="020B0604030504040204" pitchFamily="34" charset="0"/>
                <a:hlinkClick r:id="rId3"/>
              </a:rPr>
              <a:t>Liz Rice's Containers From Scratch</a:t>
            </a:r>
            <a:r>
              <a:rPr lang="en-US" sz="1200" b="0" i="0" dirty="0">
                <a:solidFill>
                  <a:srgbClr val="000000"/>
                </a:solidFill>
                <a:effectLst/>
                <a:latin typeface="Verdana" panose="020B0604030504040204" pitchFamily="34" charset="0"/>
              </a:rPr>
              <a:t> talk!</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264452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5094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effectLst/>
                <a:latin typeface="Verdana" panose="020B0604030504040204" pitchFamily="34" charset="0"/>
                <a:hlinkClick r:id="rId3"/>
              </a:rPr>
              <a:t>Docker</a:t>
            </a:r>
            <a:r>
              <a:rPr lang="en-US" sz="1200" b="0" i="0" dirty="0">
                <a:solidFill>
                  <a:srgbClr val="000000"/>
                </a:solidFill>
                <a:effectLst/>
                <a:latin typeface="Verdana" panose="020B0604030504040204" pitchFamily="34" charset="0"/>
              </a:rPr>
              <a:t> was not the first technology to create containers using the modern Linux API's, but it was the one that made containers popular. The edge Docker had over its competitors was the way it dealt with images. Other container solutions at the time, like LXC, tried to emulate virtual machines where a full operating system would be installed, and then updated. Docker chose a different route. A </a:t>
            </a:r>
            <a:r>
              <a:rPr lang="en-US" sz="1200" dirty="0" err="1"/>
              <a:t>Dockerfile</a:t>
            </a:r>
            <a:r>
              <a:rPr lang="en-US" sz="1200" b="0" i="0" dirty="0">
                <a:solidFill>
                  <a:srgbClr val="000000"/>
                </a:solidFill>
                <a:effectLst/>
                <a:latin typeface="Verdana" panose="020B0604030504040204" pitchFamily="34" charset="0"/>
              </a:rPr>
              <a:t> would contain the instructions needed to build a container image containing the application that should be containerized. These instructions would be executed and resulted in a container image. This container image could then be used to launch one or more copies of it.</a:t>
            </a:r>
          </a:p>
          <a:p>
            <a:endParaRPr lang="en-US" sz="1200" dirty="0">
              <a:solidFill>
                <a:srgbClr val="000000"/>
              </a:solidFill>
              <a:latin typeface="Verdana" panose="020B0604030504040204" pitchFamily="34" charset="0"/>
            </a:endParaRPr>
          </a:p>
          <a:p>
            <a:r>
              <a:rPr lang="en-US" sz="1200" b="0" i="0" dirty="0">
                <a:solidFill>
                  <a:srgbClr val="000000"/>
                </a:solidFill>
                <a:effectLst/>
                <a:latin typeface="Verdana" panose="020B0604030504040204" pitchFamily="34" charset="0"/>
              </a:rPr>
              <a:t>Since the container image contains everything the application needs to run these images are ideal operating system independent packages. This solves the age-old problem of having to install the correct version of the runtime environment (PHP, Python, Java, </a:t>
            </a:r>
            <a:r>
              <a:rPr lang="en-US" sz="1200" b="0" i="0" dirty="0" err="1">
                <a:solidFill>
                  <a:srgbClr val="000000"/>
                </a:solidFill>
                <a:effectLst/>
                <a:latin typeface="Verdana" panose="020B0604030504040204" pitchFamily="34" charset="0"/>
              </a:rPr>
              <a:t>etc</a:t>
            </a:r>
            <a:r>
              <a:rPr lang="en-US" sz="1200" b="0" i="0" dirty="0">
                <a:solidFill>
                  <a:srgbClr val="000000"/>
                </a:solidFill>
                <a:effectLst/>
                <a:latin typeface="Verdana" panose="020B0604030504040204" pitchFamily="34" charset="0"/>
              </a:rPr>
              <a:t>) as it is contained within the container image.</a:t>
            </a:r>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2088683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96DAC541-7B7A-43D3-8B79-37D633B846F1}">
                <asvg:svgBlip xmlns:asvg="http://schemas.microsoft.com/office/drawing/2016/SVG/main" r:embed="rId13"/>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8" r:id="rId10"/>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Containers and Orchestrators</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err="1"/>
              <a:t>Dockerfile</a:t>
            </a:r>
            <a:endParaRPr lang="en-US" dirty="0"/>
          </a:p>
        </p:txBody>
      </p:sp>
      <p:sp>
        <p:nvSpPr>
          <p:cNvPr id="4" name="Text Placeholder 3">
            <a:extLst>
              <a:ext uri="{FF2B5EF4-FFF2-40B4-BE49-F238E27FC236}">
                <a16:creationId xmlns:a16="http://schemas.microsoft.com/office/drawing/2014/main" id="{184DEA65-F849-4522-92C0-80CA2D7C9E74}"/>
              </a:ext>
            </a:extLst>
          </p:cNvPr>
          <p:cNvSpPr>
            <a:spLocks noGrp="1"/>
          </p:cNvSpPr>
          <p:nvPr>
            <p:ph type="body" sz="quarter" idx="10"/>
          </p:nvPr>
        </p:nvSpPr>
        <p:spPr>
          <a:xfrm>
            <a:off x="3121218" y="1800003"/>
            <a:ext cx="12053503" cy="7331333"/>
          </a:xfrm>
        </p:spPr>
        <p:txBody>
          <a:bodyPr anchor="ctr"/>
          <a:lstStyle/>
          <a:p>
            <a:pPr marL="0" indent="0">
              <a:buNone/>
            </a:pPr>
            <a:r>
              <a:rPr lang="en-US" dirty="0">
                <a:solidFill>
                  <a:srgbClr val="005596"/>
                </a:solidFill>
                <a:latin typeface="Courier New" panose="02070309020205020404" pitchFamily="49" charset="0"/>
                <a:cs typeface="Courier New" panose="02070309020205020404" pitchFamily="49" charset="0"/>
              </a:rPr>
              <a:t>FROM </a:t>
            </a:r>
            <a:r>
              <a:rPr lang="en-US" dirty="0">
                <a:solidFill>
                  <a:srgbClr val="404040"/>
                </a:solidFill>
                <a:latin typeface="Courier New" panose="02070309020205020404" pitchFamily="49" charset="0"/>
                <a:cs typeface="Courier New" panose="02070309020205020404" pitchFamily="49" charset="0"/>
              </a:rPr>
              <a:t>ubuntu:20.04</a:t>
            </a:r>
          </a:p>
          <a:p>
            <a:pPr marL="0" indent="0">
              <a:buNone/>
            </a:pPr>
            <a:endParaRPr lang="en-US" dirty="0">
              <a:solidFill>
                <a:srgbClr val="40404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RUN  </a:t>
            </a:r>
            <a:r>
              <a:rPr lang="en-US" dirty="0">
                <a:solidFill>
                  <a:srgbClr val="404040"/>
                </a:solidFill>
                <a:latin typeface="Courier New" panose="02070309020205020404" pitchFamily="49" charset="0"/>
                <a:cs typeface="Courier New" panose="02070309020205020404" pitchFamily="49" charset="0"/>
              </a:rPr>
              <a:t>apt update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apt install –y </a:t>
            </a:r>
            <a:r>
              <a:rPr lang="en-US" dirty="0" err="1">
                <a:solidFill>
                  <a:srgbClr val="404040"/>
                </a:solidFill>
                <a:latin typeface="Courier New" panose="02070309020205020404" pitchFamily="49" charset="0"/>
                <a:cs typeface="Courier New" panose="02070309020205020404" pitchFamily="49" charset="0"/>
              </a:rPr>
              <a:t>nginx</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rm /var/lib/apt/lists/</a:t>
            </a:r>
            <a:r>
              <a:rPr lang="en-US" dirty="0">
                <a:solidFill>
                  <a:srgbClr val="F18800"/>
                </a:solidFill>
                <a:latin typeface="Courier New" panose="02070309020205020404" pitchFamily="49" charset="0"/>
                <a:cs typeface="Courier New" panose="02070309020205020404" pitchFamily="49" charset="0"/>
              </a:rPr>
              <a:t>*</a:t>
            </a:r>
          </a:p>
          <a:p>
            <a:pPr marL="0" indent="0">
              <a:buNone/>
            </a:pPr>
            <a:endParaRPr lang="en-US" dirty="0">
              <a:solidFill>
                <a:srgbClr val="F1880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CMD</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usr</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sbin</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nginx</a:t>
            </a:r>
            <a:r>
              <a:rPr lang="en-US" dirty="0">
                <a:solidFill>
                  <a:srgbClr val="A2BB0A"/>
                </a:solidFill>
                <a:latin typeface="Courier New" panose="02070309020205020404" pitchFamily="49" charset="0"/>
                <a:cs typeface="Courier New" panose="02070309020205020404" pitchFamily="49" charset="0"/>
              </a:rPr>
              <a:t>"</a:t>
            </a:r>
            <a:r>
              <a:rPr lang="en-US" dirty="0">
                <a:solidFill>
                  <a:srgbClr val="404040"/>
                </a:solidFill>
                <a:latin typeface="Courier New" panose="02070309020205020404" pitchFamily="49" charset="0"/>
                <a:cs typeface="Courier New" panose="02070309020205020404" pitchFamily="49" charset="0"/>
              </a:rPr>
              <a:t>,</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g"</a:t>
            </a:r>
            <a:r>
              <a:rPr lang="en-US" dirty="0" err="1">
                <a:solidFill>
                  <a:srgbClr val="404040"/>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"daemon</a:t>
            </a:r>
            <a:r>
              <a:rPr lang="en-US" dirty="0">
                <a:solidFill>
                  <a:srgbClr val="A2BB0A"/>
                </a:solidFill>
                <a:latin typeface="Courier New" panose="02070309020205020404" pitchFamily="49" charset="0"/>
                <a:cs typeface="Courier New" panose="02070309020205020404" pitchFamily="49" charset="0"/>
              </a:rPr>
              <a:t> off;"</a:t>
            </a:r>
            <a:r>
              <a:rPr lang="en-US" dirty="0">
                <a:solidFill>
                  <a:srgbClr val="404040"/>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cxnSp>
        <p:nvCxnSpPr>
          <p:cNvPr id="6" name="Straight Connector 5">
            <a:extLst>
              <a:ext uri="{FF2B5EF4-FFF2-40B4-BE49-F238E27FC236}">
                <a16:creationId xmlns:a16="http://schemas.microsoft.com/office/drawing/2014/main" id="{E96376B9-63BD-4238-A826-480FAD3099EE}"/>
              </a:ext>
            </a:extLst>
          </p:cNvPr>
          <p:cNvCxnSpPr>
            <a:cxnSpLocks/>
          </p:cNvCxnSpPr>
          <p:nvPr/>
        </p:nvCxnSpPr>
        <p:spPr>
          <a:xfrm>
            <a:off x="2146300" y="4006850"/>
            <a:ext cx="2076450"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2926ED9-A9CB-4518-A5BA-19D5B0D7DF4D}"/>
              </a:ext>
            </a:extLst>
          </p:cNvPr>
          <p:cNvCxnSpPr>
            <a:cxnSpLocks/>
          </p:cNvCxnSpPr>
          <p:nvPr/>
        </p:nvCxnSpPr>
        <p:spPr>
          <a:xfrm>
            <a:off x="2146300" y="6788150"/>
            <a:ext cx="2076450"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4236D3-B724-4263-B118-67F88865A40C}"/>
              </a:ext>
            </a:extLst>
          </p:cNvPr>
          <p:cNvCxnSpPr>
            <a:cxnSpLocks/>
          </p:cNvCxnSpPr>
          <p:nvPr/>
        </p:nvCxnSpPr>
        <p:spPr>
          <a:xfrm>
            <a:off x="2146300" y="8134350"/>
            <a:ext cx="2076450"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4B116C-0886-46FE-874D-EE14A50F745E}"/>
              </a:ext>
            </a:extLst>
          </p:cNvPr>
          <p:cNvCxnSpPr/>
          <p:nvPr/>
        </p:nvCxnSpPr>
        <p:spPr>
          <a:xfrm>
            <a:off x="2679700" y="4006850"/>
            <a:ext cx="0" cy="278130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20AF3C-E1EE-4708-ACE3-5DB5EEFF29C5}"/>
              </a:ext>
            </a:extLst>
          </p:cNvPr>
          <p:cNvCxnSpPr>
            <a:cxnSpLocks/>
          </p:cNvCxnSpPr>
          <p:nvPr/>
        </p:nvCxnSpPr>
        <p:spPr>
          <a:xfrm>
            <a:off x="2679700" y="6788150"/>
            <a:ext cx="0" cy="134620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2A5601-07FD-4531-89B4-F62B0DB97ED3}"/>
              </a:ext>
            </a:extLst>
          </p:cNvPr>
          <p:cNvSpPr txBox="1"/>
          <p:nvPr/>
        </p:nvSpPr>
        <p:spPr>
          <a:xfrm>
            <a:off x="628650" y="5148361"/>
            <a:ext cx="1917513" cy="498278"/>
          </a:xfrm>
          <a:prstGeom prst="rect">
            <a:avLst/>
          </a:prstGeom>
          <a:noFill/>
        </p:spPr>
        <p:txBody>
          <a:bodyPr wrap="none" rtlCol="0">
            <a:spAutoFit/>
          </a:bodyPr>
          <a:lstStyle/>
          <a:p>
            <a:r>
              <a:rPr lang="en-US" dirty="0"/>
              <a:t>Difference</a:t>
            </a:r>
          </a:p>
        </p:txBody>
      </p:sp>
      <p:sp>
        <p:nvSpPr>
          <p:cNvPr id="17" name="TextBox 16">
            <a:extLst>
              <a:ext uri="{FF2B5EF4-FFF2-40B4-BE49-F238E27FC236}">
                <a16:creationId xmlns:a16="http://schemas.microsoft.com/office/drawing/2014/main" id="{2A4F8047-DDC7-455D-8554-648173B52A96}"/>
              </a:ext>
            </a:extLst>
          </p:cNvPr>
          <p:cNvSpPr txBox="1"/>
          <p:nvPr/>
        </p:nvSpPr>
        <p:spPr>
          <a:xfrm>
            <a:off x="628650" y="7212111"/>
            <a:ext cx="1917513" cy="498278"/>
          </a:xfrm>
          <a:prstGeom prst="rect">
            <a:avLst/>
          </a:prstGeom>
          <a:noFill/>
        </p:spPr>
        <p:txBody>
          <a:bodyPr wrap="none" rtlCol="0">
            <a:spAutoFit/>
          </a:bodyPr>
          <a:lstStyle/>
          <a:p>
            <a:r>
              <a:rPr lang="en-US" dirty="0"/>
              <a:t>Difference</a:t>
            </a:r>
          </a:p>
        </p:txBody>
      </p:sp>
      <p:cxnSp>
        <p:nvCxnSpPr>
          <p:cNvPr id="18" name="Straight Connector 17">
            <a:extLst>
              <a:ext uri="{FF2B5EF4-FFF2-40B4-BE49-F238E27FC236}">
                <a16:creationId xmlns:a16="http://schemas.microsoft.com/office/drawing/2014/main" id="{E90483AF-5161-42E6-9C14-FFD0BC4F48B0}"/>
              </a:ext>
            </a:extLst>
          </p:cNvPr>
          <p:cNvCxnSpPr>
            <a:cxnSpLocks/>
          </p:cNvCxnSpPr>
          <p:nvPr/>
        </p:nvCxnSpPr>
        <p:spPr>
          <a:xfrm>
            <a:off x="2146300" y="2876550"/>
            <a:ext cx="2076450"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9F2752-7D53-4C2E-9816-94905124B844}"/>
              </a:ext>
            </a:extLst>
          </p:cNvPr>
          <p:cNvCxnSpPr>
            <a:cxnSpLocks/>
          </p:cNvCxnSpPr>
          <p:nvPr/>
        </p:nvCxnSpPr>
        <p:spPr>
          <a:xfrm>
            <a:off x="2679700" y="2876550"/>
            <a:ext cx="0" cy="113030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35F20C-7C3B-49FC-9244-1D666F04C228}"/>
              </a:ext>
            </a:extLst>
          </p:cNvPr>
          <p:cNvSpPr txBox="1"/>
          <p:nvPr/>
        </p:nvSpPr>
        <p:spPr>
          <a:xfrm>
            <a:off x="628649" y="3192561"/>
            <a:ext cx="1917513" cy="498278"/>
          </a:xfrm>
          <a:prstGeom prst="rect">
            <a:avLst/>
          </a:prstGeom>
          <a:noFill/>
        </p:spPr>
        <p:txBody>
          <a:bodyPr wrap="none" rtlCol="0">
            <a:spAutoFit/>
          </a:bodyPr>
          <a:lstStyle/>
          <a:p>
            <a:r>
              <a:rPr lang="en-US" dirty="0"/>
              <a:t>Difference</a:t>
            </a:r>
          </a:p>
        </p:txBody>
      </p:sp>
    </p:spTree>
    <p:extLst>
      <p:ext uri="{BB962C8B-B14F-4D97-AF65-F5344CB8AC3E}">
        <p14:creationId xmlns:p14="http://schemas.microsoft.com/office/powerpoint/2010/main" val="401381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Registry</a:t>
            </a:r>
          </a:p>
        </p:txBody>
      </p:sp>
      <p:pic>
        <p:nvPicPr>
          <p:cNvPr id="9" name="Graphic 8" descr="Present">
            <a:extLst>
              <a:ext uri="{FF2B5EF4-FFF2-40B4-BE49-F238E27FC236}">
                <a16:creationId xmlns:a16="http://schemas.microsoft.com/office/drawing/2014/main" id="{FBD73536-4DFD-4E78-939A-E9E907D24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1659" y="6413396"/>
            <a:ext cx="1561411" cy="1561411"/>
          </a:xfrm>
          <a:prstGeom prst="rect">
            <a:avLst/>
          </a:prstGeom>
        </p:spPr>
      </p:pic>
      <p:sp>
        <p:nvSpPr>
          <p:cNvPr id="11" name="TextBox 10">
            <a:extLst>
              <a:ext uri="{FF2B5EF4-FFF2-40B4-BE49-F238E27FC236}">
                <a16:creationId xmlns:a16="http://schemas.microsoft.com/office/drawing/2014/main" id="{A83ED4FF-215D-4AE2-8C76-EB5D2AD3C811}"/>
              </a:ext>
            </a:extLst>
          </p:cNvPr>
          <p:cNvSpPr txBox="1"/>
          <p:nvPr/>
        </p:nvSpPr>
        <p:spPr>
          <a:xfrm>
            <a:off x="3858406" y="7915717"/>
            <a:ext cx="2167916" cy="498278"/>
          </a:xfrm>
          <a:prstGeom prst="rect">
            <a:avLst/>
          </a:prstGeom>
          <a:noFill/>
        </p:spPr>
        <p:txBody>
          <a:bodyPr wrap="square" rtlCol="0">
            <a:spAutoFit/>
          </a:bodyPr>
          <a:lstStyle/>
          <a:p>
            <a:pPr algn="ctr"/>
            <a:r>
              <a:rPr lang="en-US" dirty="0"/>
              <a:t>Container</a:t>
            </a:r>
          </a:p>
        </p:txBody>
      </p:sp>
      <p:sp>
        <p:nvSpPr>
          <p:cNvPr id="13" name="TextBox 12">
            <a:extLst>
              <a:ext uri="{FF2B5EF4-FFF2-40B4-BE49-F238E27FC236}">
                <a16:creationId xmlns:a16="http://schemas.microsoft.com/office/drawing/2014/main" id="{20C935D9-1818-48ED-97A8-B2D32BCE4564}"/>
              </a:ext>
            </a:extLst>
          </p:cNvPr>
          <p:cNvSpPr txBox="1"/>
          <p:nvPr/>
        </p:nvSpPr>
        <p:spPr>
          <a:xfrm>
            <a:off x="8976423" y="4523555"/>
            <a:ext cx="2167916" cy="498278"/>
          </a:xfrm>
          <a:prstGeom prst="rect">
            <a:avLst/>
          </a:prstGeom>
          <a:solidFill>
            <a:srgbClr val="005596"/>
          </a:solidFill>
        </p:spPr>
        <p:txBody>
          <a:bodyPr wrap="square" rtlCol="0">
            <a:spAutoFit/>
          </a:bodyPr>
          <a:lstStyle/>
          <a:p>
            <a:pPr algn="ctr"/>
            <a:r>
              <a:rPr lang="en-US" dirty="0">
                <a:solidFill>
                  <a:schemeClr val="bg1"/>
                </a:solidFill>
              </a:rPr>
              <a:t>Registry</a:t>
            </a:r>
          </a:p>
        </p:txBody>
      </p:sp>
      <p:cxnSp>
        <p:nvCxnSpPr>
          <p:cNvPr id="15" name="Straight Arrow Connector 14">
            <a:extLst>
              <a:ext uri="{FF2B5EF4-FFF2-40B4-BE49-F238E27FC236}">
                <a16:creationId xmlns:a16="http://schemas.microsoft.com/office/drawing/2014/main" id="{D5A3931A-7C3B-4948-9AC4-4E99D622BDBE}"/>
              </a:ext>
            </a:extLst>
          </p:cNvPr>
          <p:cNvCxnSpPr>
            <a:stCxn id="5" idx="2"/>
            <a:endCxn id="9" idx="0"/>
          </p:cNvCxnSpPr>
          <p:nvPr/>
        </p:nvCxnSpPr>
        <p:spPr>
          <a:xfrm>
            <a:off x="3652047" y="5021833"/>
            <a:ext cx="1290318" cy="1391563"/>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BD0004-BDE9-41E5-8934-55237B0767C2}"/>
              </a:ext>
            </a:extLst>
          </p:cNvPr>
          <p:cNvCxnSpPr>
            <a:stCxn id="7" idx="2"/>
            <a:endCxn id="9" idx="0"/>
          </p:cNvCxnSpPr>
          <p:nvPr/>
        </p:nvCxnSpPr>
        <p:spPr>
          <a:xfrm flipH="1">
            <a:off x="4942365" y="5021833"/>
            <a:ext cx="1066331" cy="1391563"/>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F99F92-EBF1-4FC4-8A04-6E3BB2FD22D3}"/>
              </a:ext>
            </a:extLst>
          </p:cNvPr>
          <p:cNvCxnSpPr>
            <a:stCxn id="9" idx="3"/>
            <a:endCxn id="13" idx="1"/>
          </p:cNvCxnSpPr>
          <p:nvPr/>
        </p:nvCxnSpPr>
        <p:spPr>
          <a:xfrm flipV="1">
            <a:off x="5723070" y="4772694"/>
            <a:ext cx="3253353" cy="2421408"/>
          </a:xfrm>
          <a:prstGeom prst="bentConnector3">
            <a:avLst>
              <a:gd name="adj1" fmla="val 67869"/>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5564E0-368A-4D4C-933A-F3BFF1302422}"/>
              </a:ext>
            </a:extLst>
          </p:cNvPr>
          <p:cNvCxnSpPr>
            <a:cxnSpLocks/>
            <a:endCxn id="5" idx="0"/>
          </p:cNvCxnSpPr>
          <p:nvPr/>
        </p:nvCxnSpPr>
        <p:spPr>
          <a:xfrm>
            <a:off x="3652047" y="2472624"/>
            <a:ext cx="0" cy="205093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EF2A89-5CA8-499D-96CF-B9DBCC6C05D7}"/>
              </a:ext>
            </a:extLst>
          </p:cNvPr>
          <p:cNvCxnSpPr>
            <a:cxnSpLocks/>
            <a:endCxn id="7" idx="0"/>
          </p:cNvCxnSpPr>
          <p:nvPr/>
        </p:nvCxnSpPr>
        <p:spPr>
          <a:xfrm>
            <a:off x="6008696" y="3692517"/>
            <a:ext cx="0" cy="83103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D49982-6FE4-4E32-90F6-68C21858B188}"/>
              </a:ext>
            </a:extLst>
          </p:cNvPr>
          <p:cNvSpPr txBox="1"/>
          <p:nvPr/>
        </p:nvSpPr>
        <p:spPr>
          <a:xfrm>
            <a:off x="2568089" y="4523555"/>
            <a:ext cx="2167916" cy="498278"/>
          </a:xfrm>
          <a:prstGeom prst="rect">
            <a:avLst/>
          </a:prstGeom>
          <a:solidFill>
            <a:srgbClr val="005596"/>
          </a:solidFill>
        </p:spPr>
        <p:txBody>
          <a:bodyPr wrap="square" rtlCol="0">
            <a:spAutoFit/>
          </a:bodyPr>
          <a:lstStyle/>
          <a:p>
            <a:pPr algn="ctr"/>
            <a:r>
              <a:rPr lang="en-US" dirty="0">
                <a:solidFill>
                  <a:schemeClr val="bg1"/>
                </a:solidFill>
              </a:rPr>
              <a:t>Application</a:t>
            </a:r>
          </a:p>
        </p:txBody>
      </p:sp>
      <p:sp>
        <p:nvSpPr>
          <p:cNvPr id="7" name="TextBox 6">
            <a:extLst>
              <a:ext uri="{FF2B5EF4-FFF2-40B4-BE49-F238E27FC236}">
                <a16:creationId xmlns:a16="http://schemas.microsoft.com/office/drawing/2014/main" id="{70388576-841F-4F83-8CA5-13927D051A0A}"/>
              </a:ext>
            </a:extLst>
          </p:cNvPr>
          <p:cNvSpPr txBox="1"/>
          <p:nvPr/>
        </p:nvSpPr>
        <p:spPr>
          <a:xfrm>
            <a:off x="4924738" y="4523555"/>
            <a:ext cx="2167916" cy="498278"/>
          </a:xfrm>
          <a:prstGeom prst="rect">
            <a:avLst/>
          </a:prstGeom>
          <a:solidFill>
            <a:srgbClr val="005596"/>
          </a:solidFill>
        </p:spPr>
        <p:txBody>
          <a:bodyPr wrap="square" rtlCol="0">
            <a:spAutoFit/>
          </a:bodyPr>
          <a:lstStyle/>
          <a:p>
            <a:pPr algn="ctr"/>
            <a:r>
              <a:rPr lang="en-US" dirty="0">
                <a:solidFill>
                  <a:schemeClr val="bg1"/>
                </a:solidFill>
              </a:rPr>
              <a:t>Runtime</a:t>
            </a:r>
          </a:p>
        </p:txBody>
      </p:sp>
      <p:sp>
        <p:nvSpPr>
          <p:cNvPr id="23" name="TextBox 22">
            <a:extLst>
              <a:ext uri="{FF2B5EF4-FFF2-40B4-BE49-F238E27FC236}">
                <a16:creationId xmlns:a16="http://schemas.microsoft.com/office/drawing/2014/main" id="{FA0BF552-B2ED-4118-8CEB-67857ADAA6BA}"/>
              </a:ext>
            </a:extLst>
          </p:cNvPr>
          <p:cNvSpPr txBox="1"/>
          <p:nvPr/>
        </p:nvSpPr>
        <p:spPr>
          <a:xfrm>
            <a:off x="2589752" y="1974346"/>
            <a:ext cx="4502902" cy="498278"/>
          </a:xfrm>
          <a:prstGeom prst="rect">
            <a:avLst/>
          </a:prstGeom>
          <a:solidFill>
            <a:srgbClr val="005596"/>
          </a:solidFill>
        </p:spPr>
        <p:txBody>
          <a:bodyPr wrap="square" rtlCol="0">
            <a:spAutoFit/>
          </a:bodyPr>
          <a:lstStyle/>
          <a:p>
            <a:pPr algn="ctr"/>
            <a:r>
              <a:rPr lang="en-US" dirty="0">
                <a:solidFill>
                  <a:schemeClr val="bg1"/>
                </a:solidFill>
              </a:rPr>
              <a:t>Version Control System</a:t>
            </a:r>
          </a:p>
        </p:txBody>
      </p:sp>
      <p:sp>
        <p:nvSpPr>
          <p:cNvPr id="25" name="TextBox 24">
            <a:extLst>
              <a:ext uri="{FF2B5EF4-FFF2-40B4-BE49-F238E27FC236}">
                <a16:creationId xmlns:a16="http://schemas.microsoft.com/office/drawing/2014/main" id="{652759CB-1F76-4D2E-B572-3223CF1B3EEF}"/>
              </a:ext>
            </a:extLst>
          </p:cNvPr>
          <p:cNvSpPr txBox="1"/>
          <p:nvPr/>
        </p:nvSpPr>
        <p:spPr>
          <a:xfrm>
            <a:off x="2589752" y="3194239"/>
            <a:ext cx="4502902" cy="498278"/>
          </a:xfrm>
          <a:prstGeom prst="rect">
            <a:avLst/>
          </a:prstGeom>
          <a:solidFill>
            <a:srgbClr val="005596"/>
          </a:solidFill>
        </p:spPr>
        <p:txBody>
          <a:bodyPr wrap="square" rtlCol="0" anchor="ctr">
            <a:noAutofit/>
          </a:bodyPr>
          <a:lstStyle/>
          <a:p>
            <a:pPr algn="ctr"/>
            <a:r>
              <a:rPr lang="en-US" dirty="0">
                <a:solidFill>
                  <a:schemeClr val="bg1"/>
                </a:solidFill>
              </a:rPr>
              <a:t>CI/CD</a:t>
            </a:r>
          </a:p>
        </p:txBody>
      </p:sp>
      <p:sp>
        <p:nvSpPr>
          <p:cNvPr id="39" name="TextBox 38">
            <a:extLst>
              <a:ext uri="{FF2B5EF4-FFF2-40B4-BE49-F238E27FC236}">
                <a16:creationId xmlns:a16="http://schemas.microsoft.com/office/drawing/2014/main" id="{694128B1-9A8A-4945-8707-E88BCBFE4C61}"/>
              </a:ext>
            </a:extLst>
          </p:cNvPr>
          <p:cNvSpPr txBox="1"/>
          <p:nvPr/>
        </p:nvSpPr>
        <p:spPr>
          <a:xfrm>
            <a:off x="13360095" y="2991267"/>
            <a:ext cx="2367755" cy="904222"/>
          </a:xfrm>
          <a:prstGeom prst="rect">
            <a:avLst/>
          </a:prstGeom>
          <a:solidFill>
            <a:srgbClr val="005596"/>
          </a:solidFill>
        </p:spPr>
        <p:txBody>
          <a:bodyPr wrap="square" rtlCol="0">
            <a:spAutoFit/>
          </a:bodyPr>
          <a:lstStyle/>
          <a:p>
            <a:pPr algn="ctr"/>
            <a:r>
              <a:rPr lang="en-US" dirty="0">
                <a:solidFill>
                  <a:schemeClr val="bg1"/>
                </a:solidFill>
              </a:rPr>
              <a:t>Container Orchestrator</a:t>
            </a:r>
          </a:p>
        </p:txBody>
      </p:sp>
      <p:sp>
        <p:nvSpPr>
          <p:cNvPr id="41" name="TextBox 40">
            <a:extLst>
              <a:ext uri="{FF2B5EF4-FFF2-40B4-BE49-F238E27FC236}">
                <a16:creationId xmlns:a16="http://schemas.microsoft.com/office/drawing/2014/main" id="{F352FEC3-5AF3-4F85-AF1F-B8F7F25491ED}"/>
              </a:ext>
            </a:extLst>
          </p:cNvPr>
          <p:cNvSpPr txBox="1"/>
          <p:nvPr/>
        </p:nvSpPr>
        <p:spPr>
          <a:xfrm>
            <a:off x="13357230" y="6911674"/>
            <a:ext cx="2367755" cy="955976"/>
          </a:xfrm>
          <a:prstGeom prst="rect">
            <a:avLst/>
          </a:prstGeom>
          <a:solidFill>
            <a:srgbClr val="005596"/>
          </a:solidFill>
        </p:spPr>
        <p:txBody>
          <a:bodyPr wrap="square" rtlCol="0" anchor="ctr">
            <a:noAutofit/>
          </a:bodyPr>
          <a:lstStyle/>
          <a:p>
            <a:pPr algn="ctr"/>
            <a:r>
              <a:rPr lang="en-US" dirty="0">
                <a:solidFill>
                  <a:schemeClr val="bg1"/>
                </a:solidFill>
              </a:rPr>
              <a:t>Worker Node</a:t>
            </a:r>
          </a:p>
        </p:txBody>
      </p:sp>
      <p:cxnSp>
        <p:nvCxnSpPr>
          <p:cNvPr id="42" name="Straight Arrow Connector 41">
            <a:extLst>
              <a:ext uri="{FF2B5EF4-FFF2-40B4-BE49-F238E27FC236}">
                <a16:creationId xmlns:a16="http://schemas.microsoft.com/office/drawing/2014/main" id="{F37469A3-E26B-462C-8BBE-E30745AE1F52}"/>
              </a:ext>
            </a:extLst>
          </p:cNvPr>
          <p:cNvCxnSpPr>
            <a:cxnSpLocks/>
            <a:stCxn id="25" idx="3"/>
            <a:endCxn id="39" idx="1"/>
          </p:cNvCxnSpPr>
          <p:nvPr/>
        </p:nvCxnSpPr>
        <p:spPr>
          <a:xfrm>
            <a:off x="7092654" y="3443378"/>
            <a:ext cx="626744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1AB33E-9B4F-451D-BDC3-55847C74E4AB}"/>
              </a:ext>
            </a:extLst>
          </p:cNvPr>
          <p:cNvCxnSpPr>
            <a:cxnSpLocks/>
            <a:stCxn id="39" idx="2"/>
            <a:endCxn id="41" idx="0"/>
          </p:cNvCxnSpPr>
          <p:nvPr/>
        </p:nvCxnSpPr>
        <p:spPr>
          <a:xfrm flipH="1">
            <a:off x="14541108" y="3895489"/>
            <a:ext cx="2865" cy="301618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9B8E686-05F2-4BB6-817E-00B489EE27EF}"/>
              </a:ext>
            </a:extLst>
          </p:cNvPr>
          <p:cNvCxnSpPr>
            <a:cxnSpLocks/>
            <a:stCxn id="13" idx="3"/>
            <a:endCxn id="41" idx="0"/>
          </p:cNvCxnSpPr>
          <p:nvPr/>
        </p:nvCxnSpPr>
        <p:spPr>
          <a:xfrm>
            <a:off x="11144339" y="4772694"/>
            <a:ext cx="3396769" cy="2138980"/>
          </a:xfrm>
          <a:prstGeom prst="bentConnector2">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19F1FA3-DA02-4718-952A-7392141D76B1}"/>
              </a:ext>
            </a:extLst>
          </p:cNvPr>
          <p:cNvSpPr/>
          <p:nvPr/>
        </p:nvSpPr>
        <p:spPr>
          <a:xfrm>
            <a:off x="8592418" y="3816718"/>
            <a:ext cx="2935925" cy="1835135"/>
          </a:xfrm>
          <a:custGeom>
            <a:avLst/>
            <a:gdLst>
              <a:gd name="connsiteX0" fmla="*/ 0 w 2935925"/>
              <a:gd name="connsiteY0" fmla="*/ 917568 h 1835135"/>
              <a:gd name="connsiteX1" fmla="*/ 1467963 w 2935925"/>
              <a:gd name="connsiteY1" fmla="*/ 0 h 1835135"/>
              <a:gd name="connsiteX2" fmla="*/ 2935926 w 2935925"/>
              <a:gd name="connsiteY2" fmla="*/ 917568 h 1835135"/>
              <a:gd name="connsiteX3" fmla="*/ 1467963 w 2935925"/>
              <a:gd name="connsiteY3" fmla="*/ 1835136 h 1835135"/>
              <a:gd name="connsiteX4" fmla="*/ 0 w 2935925"/>
              <a:gd name="connsiteY4" fmla="*/ 917568 h 1835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925" h="1835135" extrusionOk="0">
                <a:moveTo>
                  <a:pt x="0" y="917568"/>
                </a:moveTo>
                <a:cubicBezTo>
                  <a:pt x="5849" y="402200"/>
                  <a:pt x="735458" y="122618"/>
                  <a:pt x="1467963" y="0"/>
                </a:cubicBezTo>
                <a:cubicBezTo>
                  <a:pt x="2255839" y="-63627"/>
                  <a:pt x="2955123" y="422291"/>
                  <a:pt x="2935926" y="917568"/>
                </a:cubicBezTo>
                <a:cubicBezTo>
                  <a:pt x="2926061" y="1316677"/>
                  <a:pt x="2137550" y="1898710"/>
                  <a:pt x="1467963" y="1835136"/>
                </a:cubicBezTo>
                <a:cubicBezTo>
                  <a:pt x="655076" y="1824805"/>
                  <a:pt x="35650" y="1475734"/>
                  <a:pt x="0" y="917568"/>
                </a:cubicBezTo>
                <a:close/>
              </a:path>
            </a:pathLst>
          </a:custGeom>
          <a:noFill/>
          <a:ln w="76200">
            <a:solidFill>
              <a:srgbClr val="F18800"/>
            </a:solidFill>
            <a:extLst>
              <a:ext uri="{C807C97D-BFC1-408E-A445-0C87EB9F89A2}">
                <ask:lineSketchStyleProps xmlns:ask="http://schemas.microsoft.com/office/drawing/2018/sketchyshapes" sd="1617256088">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77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Container Lifecycle</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12</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070171"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Matheo</a:t>
            </a:r>
            <a:r>
              <a:rPr lang="en-US" sz="1400" dirty="0">
                <a:solidFill>
                  <a:schemeClr val="bg1"/>
                </a:solidFill>
              </a:rPr>
              <a:t> JBT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86513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C1C5F-D9CF-42AD-AB07-0FFABE173B62}"/>
              </a:ext>
            </a:extLst>
          </p:cNvPr>
          <p:cNvSpPr>
            <a:spLocks noGrp="1"/>
          </p:cNvSpPr>
          <p:nvPr>
            <p:ph type="title"/>
          </p:nvPr>
        </p:nvSpPr>
        <p:spPr/>
        <p:txBody>
          <a:bodyPr/>
          <a:lstStyle/>
          <a:p>
            <a:r>
              <a:rPr lang="en-US" dirty="0"/>
              <a:t>Immutable Infrastructure</a:t>
            </a:r>
          </a:p>
        </p:txBody>
      </p:sp>
      <p:sp>
        <p:nvSpPr>
          <p:cNvPr id="4" name="Text Placeholder 3">
            <a:extLst>
              <a:ext uri="{FF2B5EF4-FFF2-40B4-BE49-F238E27FC236}">
                <a16:creationId xmlns:a16="http://schemas.microsoft.com/office/drawing/2014/main" id="{15719278-4F4C-48F2-999B-929BC5B781E0}"/>
              </a:ext>
            </a:extLst>
          </p:cNvPr>
          <p:cNvSpPr>
            <a:spLocks noGrp="1"/>
          </p:cNvSpPr>
          <p:nvPr>
            <p:ph type="body" sz="quarter" idx="10"/>
          </p:nvPr>
        </p:nvSpPr>
        <p:spPr/>
        <p:txBody>
          <a:bodyPr anchor="ctr"/>
          <a:lstStyle/>
          <a:p>
            <a:pPr>
              <a:lnSpc>
                <a:spcPct val="250000"/>
              </a:lnSpc>
            </a:pPr>
            <a:r>
              <a:rPr lang="en-US" dirty="0">
                <a:solidFill>
                  <a:srgbClr val="005596"/>
                </a:solidFill>
              </a:rPr>
              <a:t> </a:t>
            </a:r>
            <a:r>
              <a:rPr lang="en-US" dirty="0"/>
              <a:t>Containers are not updated</a:t>
            </a:r>
          </a:p>
          <a:p>
            <a:pPr>
              <a:lnSpc>
                <a:spcPct val="250000"/>
              </a:lnSpc>
            </a:pPr>
            <a:r>
              <a:rPr lang="en-US" dirty="0">
                <a:solidFill>
                  <a:srgbClr val="005596"/>
                </a:solidFill>
              </a:rPr>
              <a:t> </a:t>
            </a:r>
            <a:r>
              <a:rPr lang="en-US" dirty="0"/>
              <a:t>They are replaced</a:t>
            </a:r>
          </a:p>
          <a:p>
            <a:pPr>
              <a:lnSpc>
                <a:spcPct val="250000"/>
              </a:lnSpc>
            </a:pPr>
            <a:r>
              <a:rPr lang="en-US" dirty="0">
                <a:solidFill>
                  <a:srgbClr val="005596"/>
                </a:solidFill>
              </a:rPr>
              <a:t> </a:t>
            </a:r>
            <a:r>
              <a:rPr lang="en-US" dirty="0"/>
              <a:t>Data is persisted with </a:t>
            </a:r>
            <a:r>
              <a:rPr lang="en-US" i="1" dirty="0"/>
              <a:t>volumes</a:t>
            </a:r>
          </a:p>
        </p:txBody>
      </p:sp>
    </p:spTree>
    <p:extLst>
      <p:ext uri="{BB962C8B-B14F-4D97-AF65-F5344CB8AC3E}">
        <p14:creationId xmlns:p14="http://schemas.microsoft.com/office/powerpoint/2010/main" val="206081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Container Orchestration</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14</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304657"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/Manuel </a:t>
            </a:r>
            <a:r>
              <a:rPr lang="en-US" sz="1400" dirty="0" err="1">
                <a:solidFill>
                  <a:schemeClr val="bg1"/>
                </a:solidFill>
              </a:rPr>
              <a:t>Nägeli</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042577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BEA33CF0-BEB7-4A65-953F-5B7D78464E75}"/>
              </a:ext>
            </a:extLst>
          </p:cNvPr>
          <p:cNvCxnSpPr>
            <a:cxnSpLocks/>
            <a:stCxn id="39" idx="2"/>
            <a:endCxn id="41" idx="0"/>
          </p:cNvCxnSpPr>
          <p:nvPr/>
        </p:nvCxnSpPr>
        <p:spPr>
          <a:xfrm flipH="1">
            <a:off x="7238606" y="3260489"/>
            <a:ext cx="1909363" cy="3041585"/>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Orchestration</a:t>
            </a:r>
          </a:p>
        </p:txBody>
      </p:sp>
      <p:sp>
        <p:nvSpPr>
          <p:cNvPr id="41" name="TextBox 40">
            <a:extLst>
              <a:ext uri="{FF2B5EF4-FFF2-40B4-BE49-F238E27FC236}">
                <a16:creationId xmlns:a16="http://schemas.microsoft.com/office/drawing/2014/main" id="{F352FEC3-5AF3-4F85-AF1F-B8F7F25491ED}"/>
              </a:ext>
            </a:extLst>
          </p:cNvPr>
          <p:cNvSpPr txBox="1"/>
          <p:nvPr/>
        </p:nvSpPr>
        <p:spPr>
          <a:xfrm>
            <a:off x="6513121" y="6302074"/>
            <a:ext cx="1450970" cy="1260776"/>
          </a:xfrm>
          <a:prstGeom prst="rect">
            <a:avLst/>
          </a:prstGeom>
          <a:solidFill>
            <a:srgbClr val="005596"/>
          </a:solidFill>
        </p:spPr>
        <p:txBody>
          <a:bodyPr wrap="square" rtlCol="0" anchor="ctr">
            <a:noAutofit/>
          </a:bodyPr>
          <a:lstStyle/>
          <a:p>
            <a:pPr algn="ctr"/>
            <a:r>
              <a:rPr lang="en-US" dirty="0">
                <a:solidFill>
                  <a:schemeClr val="bg1"/>
                </a:solidFill>
              </a:rPr>
              <a:t>Worker Node</a:t>
            </a:r>
          </a:p>
        </p:txBody>
      </p:sp>
      <p:sp>
        <p:nvSpPr>
          <p:cNvPr id="2" name="TextBox 1">
            <a:extLst>
              <a:ext uri="{FF2B5EF4-FFF2-40B4-BE49-F238E27FC236}">
                <a16:creationId xmlns:a16="http://schemas.microsoft.com/office/drawing/2014/main" id="{1C332FDE-1E0C-40A8-B588-3F9F83686397}"/>
              </a:ext>
            </a:extLst>
          </p:cNvPr>
          <p:cNvSpPr txBox="1"/>
          <p:nvPr/>
        </p:nvSpPr>
        <p:spPr>
          <a:xfrm>
            <a:off x="8422484" y="6302074"/>
            <a:ext cx="1450970" cy="1260776"/>
          </a:xfrm>
          <a:prstGeom prst="rect">
            <a:avLst/>
          </a:prstGeom>
          <a:solidFill>
            <a:srgbClr val="005596"/>
          </a:solidFill>
        </p:spPr>
        <p:txBody>
          <a:bodyPr wrap="square" rtlCol="0" anchor="ctr">
            <a:noAutofit/>
          </a:bodyPr>
          <a:lstStyle/>
          <a:p>
            <a:pPr algn="ctr"/>
            <a:r>
              <a:rPr lang="en-US" dirty="0">
                <a:solidFill>
                  <a:schemeClr val="bg1"/>
                </a:solidFill>
              </a:rPr>
              <a:t>Worker Node</a:t>
            </a:r>
          </a:p>
        </p:txBody>
      </p:sp>
      <p:sp>
        <p:nvSpPr>
          <p:cNvPr id="4" name="TextBox 3">
            <a:extLst>
              <a:ext uri="{FF2B5EF4-FFF2-40B4-BE49-F238E27FC236}">
                <a16:creationId xmlns:a16="http://schemas.microsoft.com/office/drawing/2014/main" id="{47B576CC-C5C9-45DD-8793-FDF9A610B926}"/>
              </a:ext>
            </a:extLst>
          </p:cNvPr>
          <p:cNvSpPr txBox="1"/>
          <p:nvPr/>
        </p:nvSpPr>
        <p:spPr>
          <a:xfrm>
            <a:off x="10331846" y="6302074"/>
            <a:ext cx="1450970" cy="1260776"/>
          </a:xfrm>
          <a:prstGeom prst="rect">
            <a:avLst/>
          </a:prstGeom>
          <a:solidFill>
            <a:srgbClr val="005596"/>
          </a:solidFill>
        </p:spPr>
        <p:txBody>
          <a:bodyPr wrap="square" rtlCol="0" anchor="ctr">
            <a:noAutofit/>
          </a:bodyPr>
          <a:lstStyle/>
          <a:p>
            <a:pPr algn="ctr"/>
            <a:r>
              <a:rPr lang="en-US" dirty="0">
                <a:solidFill>
                  <a:schemeClr val="bg1"/>
                </a:solidFill>
              </a:rPr>
              <a:t>Worker Node</a:t>
            </a:r>
          </a:p>
        </p:txBody>
      </p:sp>
      <p:pic>
        <p:nvPicPr>
          <p:cNvPr id="6" name="Graphic 5" descr="Present">
            <a:extLst>
              <a:ext uri="{FF2B5EF4-FFF2-40B4-BE49-F238E27FC236}">
                <a16:creationId xmlns:a16="http://schemas.microsoft.com/office/drawing/2014/main" id="{7818E5D1-1053-4617-971F-5EEFB6936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8671" y="4867663"/>
            <a:ext cx="1561411" cy="1561411"/>
          </a:xfrm>
          <a:prstGeom prst="rect">
            <a:avLst/>
          </a:prstGeom>
        </p:spPr>
      </p:pic>
      <p:cxnSp>
        <p:nvCxnSpPr>
          <p:cNvPr id="29" name="Straight Arrow Connector 28">
            <a:extLst>
              <a:ext uri="{FF2B5EF4-FFF2-40B4-BE49-F238E27FC236}">
                <a16:creationId xmlns:a16="http://schemas.microsoft.com/office/drawing/2014/main" id="{F6B84E08-723D-4629-9421-00165EFDD0F1}"/>
              </a:ext>
            </a:extLst>
          </p:cNvPr>
          <p:cNvCxnSpPr>
            <a:cxnSpLocks/>
            <a:stCxn id="39" idx="2"/>
            <a:endCxn id="2" idx="0"/>
          </p:cNvCxnSpPr>
          <p:nvPr/>
        </p:nvCxnSpPr>
        <p:spPr>
          <a:xfrm>
            <a:off x="9147969" y="3260489"/>
            <a:ext cx="0" cy="3041585"/>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92EF3B-89BA-4E7D-B904-9DF106FBEB0C}"/>
              </a:ext>
            </a:extLst>
          </p:cNvPr>
          <p:cNvCxnSpPr>
            <a:cxnSpLocks/>
            <a:stCxn id="39" idx="2"/>
            <a:endCxn id="4" idx="0"/>
          </p:cNvCxnSpPr>
          <p:nvPr/>
        </p:nvCxnSpPr>
        <p:spPr>
          <a:xfrm>
            <a:off x="9147969" y="3260489"/>
            <a:ext cx="1909362" cy="3041585"/>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4128B1-9A8A-4945-8707-E88BCBFE4C61}"/>
              </a:ext>
            </a:extLst>
          </p:cNvPr>
          <p:cNvSpPr txBox="1"/>
          <p:nvPr/>
        </p:nvSpPr>
        <p:spPr>
          <a:xfrm>
            <a:off x="7964091" y="2356267"/>
            <a:ext cx="2367755" cy="904222"/>
          </a:xfrm>
          <a:prstGeom prst="rect">
            <a:avLst/>
          </a:prstGeom>
          <a:solidFill>
            <a:srgbClr val="005596"/>
          </a:solidFill>
        </p:spPr>
        <p:txBody>
          <a:bodyPr wrap="square" rtlCol="0">
            <a:spAutoFit/>
          </a:bodyPr>
          <a:lstStyle/>
          <a:p>
            <a:pPr algn="ctr"/>
            <a:r>
              <a:rPr lang="en-US" dirty="0">
                <a:solidFill>
                  <a:schemeClr val="bg1"/>
                </a:solidFill>
              </a:rPr>
              <a:t>Container Orchestrator</a:t>
            </a:r>
          </a:p>
        </p:txBody>
      </p:sp>
    </p:spTree>
    <p:extLst>
      <p:ext uri="{BB962C8B-B14F-4D97-AF65-F5344CB8AC3E}">
        <p14:creationId xmlns:p14="http://schemas.microsoft.com/office/powerpoint/2010/main" val="275330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Container Networking</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16</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4540602"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/NASA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86849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Docker Networking</a:t>
            </a:r>
          </a:p>
        </p:txBody>
      </p:sp>
      <p:sp>
        <p:nvSpPr>
          <p:cNvPr id="41" name="TextBox 40">
            <a:extLst>
              <a:ext uri="{FF2B5EF4-FFF2-40B4-BE49-F238E27FC236}">
                <a16:creationId xmlns:a16="http://schemas.microsoft.com/office/drawing/2014/main" id="{F352FEC3-5AF3-4F85-AF1F-B8F7F25491ED}"/>
              </a:ext>
            </a:extLst>
          </p:cNvPr>
          <p:cNvSpPr txBox="1"/>
          <p:nvPr/>
        </p:nvSpPr>
        <p:spPr>
          <a:xfrm>
            <a:off x="5010945" y="3200400"/>
            <a:ext cx="8274049"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cxnSp>
        <p:nvCxnSpPr>
          <p:cNvPr id="10" name="Connector: Elbow 9">
            <a:extLst>
              <a:ext uri="{FF2B5EF4-FFF2-40B4-BE49-F238E27FC236}">
                <a16:creationId xmlns:a16="http://schemas.microsoft.com/office/drawing/2014/main" id="{B8532095-169F-4859-8649-B85BC7E4FE70}"/>
              </a:ext>
            </a:extLst>
          </p:cNvPr>
          <p:cNvCxnSpPr>
            <a:cxnSpLocks/>
            <a:stCxn id="5" idx="0"/>
            <a:endCxn id="8" idx="0"/>
          </p:cNvCxnSpPr>
          <p:nvPr/>
        </p:nvCxnSpPr>
        <p:spPr>
          <a:xfrm rot="5400000" flipH="1" flipV="1">
            <a:off x="9147969" y="2671567"/>
            <a:ext cx="12700" cy="5420116"/>
          </a:xfrm>
          <a:prstGeom prst="bentConnector3">
            <a:avLst>
              <a:gd name="adj1" fmla="val 5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620C3-291C-460E-833D-28D6228DEAB2}"/>
              </a:ext>
            </a:extLst>
          </p:cNvPr>
          <p:cNvCxnSpPr>
            <a:stCxn id="7" idx="0"/>
          </p:cNvCxnSpPr>
          <p:nvPr/>
        </p:nvCxnSpPr>
        <p:spPr>
          <a:xfrm flipV="1">
            <a:off x="9147969" y="4711700"/>
            <a:ext cx="0" cy="669925"/>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0A9F89-E8D8-43B3-9D3E-F2358E76B479}"/>
              </a:ext>
            </a:extLst>
          </p:cNvPr>
          <p:cNvSpPr txBox="1"/>
          <p:nvPr/>
        </p:nvSpPr>
        <p:spPr>
          <a:xfrm>
            <a:off x="6448723" y="5024993"/>
            <a:ext cx="841449" cy="369332"/>
          </a:xfrm>
          <a:prstGeom prst="rect">
            <a:avLst/>
          </a:prstGeom>
          <a:noFill/>
        </p:spPr>
        <p:txBody>
          <a:bodyPr wrap="none" rtlCol="0">
            <a:spAutoFit/>
          </a:bodyPr>
          <a:lstStyle/>
          <a:p>
            <a:r>
              <a:rPr lang="en-US" sz="1800" dirty="0">
                <a:solidFill>
                  <a:schemeClr val="bg1"/>
                </a:solidFill>
              </a:rPr>
              <a:t>veth0</a:t>
            </a:r>
          </a:p>
        </p:txBody>
      </p:sp>
      <p:sp>
        <p:nvSpPr>
          <p:cNvPr id="24" name="TextBox 23">
            <a:extLst>
              <a:ext uri="{FF2B5EF4-FFF2-40B4-BE49-F238E27FC236}">
                <a16:creationId xmlns:a16="http://schemas.microsoft.com/office/drawing/2014/main" id="{E28121EE-D508-4006-9EB3-71E31D07551D}"/>
              </a:ext>
            </a:extLst>
          </p:cNvPr>
          <p:cNvSpPr txBox="1"/>
          <p:nvPr/>
        </p:nvSpPr>
        <p:spPr>
          <a:xfrm>
            <a:off x="9147969" y="4999593"/>
            <a:ext cx="841449" cy="369332"/>
          </a:xfrm>
          <a:prstGeom prst="rect">
            <a:avLst/>
          </a:prstGeom>
          <a:noFill/>
        </p:spPr>
        <p:txBody>
          <a:bodyPr wrap="none" rtlCol="0">
            <a:spAutoFit/>
          </a:bodyPr>
          <a:lstStyle/>
          <a:p>
            <a:r>
              <a:rPr lang="en-US" sz="1800" dirty="0">
                <a:solidFill>
                  <a:schemeClr val="bg1"/>
                </a:solidFill>
              </a:rPr>
              <a:t>veth1</a:t>
            </a:r>
          </a:p>
        </p:txBody>
      </p:sp>
      <p:sp>
        <p:nvSpPr>
          <p:cNvPr id="25" name="TextBox 24">
            <a:extLst>
              <a:ext uri="{FF2B5EF4-FFF2-40B4-BE49-F238E27FC236}">
                <a16:creationId xmlns:a16="http://schemas.microsoft.com/office/drawing/2014/main" id="{55FBC390-0F9A-4F90-BDE0-016789C66792}"/>
              </a:ext>
            </a:extLst>
          </p:cNvPr>
          <p:cNvSpPr txBox="1"/>
          <p:nvPr/>
        </p:nvSpPr>
        <p:spPr>
          <a:xfrm>
            <a:off x="11864377" y="4999593"/>
            <a:ext cx="841449" cy="369332"/>
          </a:xfrm>
          <a:prstGeom prst="rect">
            <a:avLst/>
          </a:prstGeom>
          <a:noFill/>
        </p:spPr>
        <p:txBody>
          <a:bodyPr wrap="none" rtlCol="0">
            <a:spAutoFit/>
          </a:bodyPr>
          <a:lstStyle/>
          <a:p>
            <a:r>
              <a:rPr lang="en-US" sz="1800" dirty="0">
                <a:solidFill>
                  <a:schemeClr val="bg1"/>
                </a:solidFill>
              </a:rPr>
              <a:t>veth2</a:t>
            </a:r>
          </a:p>
        </p:txBody>
      </p:sp>
      <p:cxnSp>
        <p:nvCxnSpPr>
          <p:cNvPr id="36" name="Connector: Elbow 35">
            <a:extLst>
              <a:ext uri="{FF2B5EF4-FFF2-40B4-BE49-F238E27FC236}">
                <a16:creationId xmlns:a16="http://schemas.microsoft.com/office/drawing/2014/main" id="{BE72BA8F-543B-47FA-8258-44A92D570EB8}"/>
              </a:ext>
            </a:extLst>
          </p:cNvPr>
          <p:cNvCxnSpPr>
            <a:cxnSpLocks/>
            <a:stCxn id="41" idx="0"/>
          </p:cNvCxnSpPr>
          <p:nvPr/>
        </p:nvCxnSpPr>
        <p:spPr>
          <a:xfrm rot="5400000" flipH="1" flipV="1">
            <a:off x="12805570" y="-1416050"/>
            <a:ext cx="958850" cy="8274050"/>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399B2D-B6AB-4B74-B637-43BCADDCB5E4}"/>
              </a:ext>
            </a:extLst>
          </p:cNvPr>
          <p:cNvSpPr txBox="1"/>
          <p:nvPr/>
        </p:nvSpPr>
        <p:spPr>
          <a:xfrm>
            <a:off x="9215070" y="3206750"/>
            <a:ext cx="707245" cy="369332"/>
          </a:xfrm>
          <a:prstGeom prst="rect">
            <a:avLst/>
          </a:prstGeom>
          <a:noFill/>
        </p:spPr>
        <p:txBody>
          <a:bodyPr wrap="none" rtlCol="0">
            <a:spAutoFit/>
          </a:bodyPr>
          <a:lstStyle/>
          <a:p>
            <a:r>
              <a:rPr lang="en-US" sz="1800" dirty="0">
                <a:solidFill>
                  <a:schemeClr val="bg1"/>
                </a:solidFill>
              </a:rPr>
              <a:t>eth0</a:t>
            </a:r>
          </a:p>
        </p:txBody>
      </p:sp>
      <p:sp>
        <p:nvSpPr>
          <p:cNvPr id="38" name="TextBox 37">
            <a:extLst>
              <a:ext uri="{FF2B5EF4-FFF2-40B4-BE49-F238E27FC236}">
                <a16:creationId xmlns:a16="http://schemas.microsoft.com/office/drawing/2014/main" id="{B6E52762-CE2A-4508-9294-5234AB6E477F}"/>
              </a:ext>
            </a:extLst>
          </p:cNvPr>
          <p:cNvSpPr txBox="1"/>
          <p:nvPr/>
        </p:nvSpPr>
        <p:spPr>
          <a:xfrm>
            <a:off x="9215069" y="4294187"/>
            <a:ext cx="2128468" cy="369332"/>
          </a:xfrm>
          <a:prstGeom prst="rect">
            <a:avLst/>
          </a:prstGeom>
          <a:noFill/>
        </p:spPr>
        <p:txBody>
          <a:bodyPr wrap="none" rtlCol="0">
            <a:spAutoFit/>
          </a:bodyPr>
          <a:lstStyle/>
          <a:p>
            <a:r>
              <a:rPr lang="en-US" sz="1800" dirty="0">
                <a:solidFill>
                  <a:schemeClr val="bg1"/>
                </a:solidFill>
              </a:rPr>
              <a:t>docker0 (bridge)</a:t>
            </a:r>
          </a:p>
        </p:txBody>
      </p:sp>
      <p:cxnSp>
        <p:nvCxnSpPr>
          <p:cNvPr id="44" name="Straight Arrow Connector 43">
            <a:extLst>
              <a:ext uri="{FF2B5EF4-FFF2-40B4-BE49-F238E27FC236}">
                <a16:creationId xmlns:a16="http://schemas.microsoft.com/office/drawing/2014/main" id="{4AF1DF10-213B-42F9-9DF4-D94BDB45B534}"/>
              </a:ext>
            </a:extLst>
          </p:cNvPr>
          <p:cNvCxnSpPr/>
          <p:nvPr/>
        </p:nvCxnSpPr>
        <p:spPr>
          <a:xfrm flipV="1">
            <a:off x="9147969" y="3563937"/>
            <a:ext cx="0" cy="7302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44A53A7-73E3-407A-96AA-3B4EA5A00043}"/>
              </a:ext>
            </a:extLst>
          </p:cNvPr>
          <p:cNvSpPr txBox="1"/>
          <p:nvPr/>
        </p:nvSpPr>
        <p:spPr>
          <a:xfrm>
            <a:off x="8436847" y="3830637"/>
            <a:ext cx="644022" cy="369332"/>
          </a:xfrm>
          <a:prstGeom prst="rect">
            <a:avLst/>
          </a:prstGeom>
          <a:noFill/>
        </p:spPr>
        <p:txBody>
          <a:bodyPr wrap="none" rtlCol="0">
            <a:spAutoFit/>
          </a:bodyPr>
          <a:lstStyle/>
          <a:p>
            <a:r>
              <a:rPr lang="en-US" sz="1800" dirty="0">
                <a:solidFill>
                  <a:schemeClr val="bg1"/>
                </a:solidFill>
              </a:rPr>
              <a:t>NAT</a:t>
            </a:r>
          </a:p>
        </p:txBody>
      </p:sp>
      <p:sp>
        <p:nvSpPr>
          <p:cNvPr id="5" name="TextBox 4">
            <a:extLst>
              <a:ext uri="{FF2B5EF4-FFF2-40B4-BE49-F238E27FC236}">
                <a16:creationId xmlns:a16="http://schemas.microsoft.com/office/drawing/2014/main" id="{762B2743-DDEC-4BB3-ABE5-16C53A73DDB1}"/>
              </a:ext>
            </a:extLst>
          </p:cNvPr>
          <p:cNvSpPr txBox="1"/>
          <p:nvPr/>
        </p:nvSpPr>
        <p:spPr>
          <a:xfrm>
            <a:off x="5287571" y="538162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7" name="TextBox 6">
            <a:extLst>
              <a:ext uri="{FF2B5EF4-FFF2-40B4-BE49-F238E27FC236}">
                <a16:creationId xmlns:a16="http://schemas.microsoft.com/office/drawing/2014/main" id="{27F67D8E-106A-4393-9552-4C3950A68413}"/>
              </a:ext>
            </a:extLst>
          </p:cNvPr>
          <p:cNvSpPr txBox="1"/>
          <p:nvPr/>
        </p:nvSpPr>
        <p:spPr>
          <a:xfrm>
            <a:off x="7997629" y="538162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8" name="TextBox 7">
            <a:extLst>
              <a:ext uri="{FF2B5EF4-FFF2-40B4-BE49-F238E27FC236}">
                <a16:creationId xmlns:a16="http://schemas.microsoft.com/office/drawing/2014/main" id="{9E797F4E-D498-4ED8-BC66-459C84CDE4CF}"/>
              </a:ext>
            </a:extLst>
          </p:cNvPr>
          <p:cNvSpPr txBox="1"/>
          <p:nvPr/>
        </p:nvSpPr>
        <p:spPr>
          <a:xfrm>
            <a:off x="10707687" y="538162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19" name="TextBox 18">
            <a:extLst>
              <a:ext uri="{FF2B5EF4-FFF2-40B4-BE49-F238E27FC236}">
                <a16:creationId xmlns:a16="http://schemas.microsoft.com/office/drawing/2014/main" id="{1C472A5F-6226-4312-9E2C-7F1DC755795E}"/>
              </a:ext>
            </a:extLst>
          </p:cNvPr>
          <p:cNvSpPr txBox="1"/>
          <p:nvPr/>
        </p:nvSpPr>
        <p:spPr>
          <a:xfrm>
            <a:off x="6444261" y="5394325"/>
            <a:ext cx="707245" cy="369332"/>
          </a:xfrm>
          <a:prstGeom prst="rect">
            <a:avLst/>
          </a:prstGeom>
          <a:noFill/>
        </p:spPr>
        <p:txBody>
          <a:bodyPr wrap="none" rtlCol="0">
            <a:spAutoFit/>
          </a:bodyPr>
          <a:lstStyle/>
          <a:p>
            <a:r>
              <a:rPr lang="en-US" sz="1800" dirty="0"/>
              <a:t>eth0</a:t>
            </a:r>
          </a:p>
        </p:txBody>
      </p:sp>
      <p:sp>
        <p:nvSpPr>
          <p:cNvPr id="21" name="TextBox 20">
            <a:extLst>
              <a:ext uri="{FF2B5EF4-FFF2-40B4-BE49-F238E27FC236}">
                <a16:creationId xmlns:a16="http://schemas.microsoft.com/office/drawing/2014/main" id="{1A745E4E-7822-49FC-90AD-0042D823F10E}"/>
              </a:ext>
            </a:extLst>
          </p:cNvPr>
          <p:cNvSpPr txBox="1"/>
          <p:nvPr/>
        </p:nvSpPr>
        <p:spPr>
          <a:xfrm>
            <a:off x="9147969" y="5381625"/>
            <a:ext cx="707245" cy="369332"/>
          </a:xfrm>
          <a:prstGeom prst="rect">
            <a:avLst/>
          </a:prstGeom>
          <a:noFill/>
        </p:spPr>
        <p:txBody>
          <a:bodyPr wrap="none" rtlCol="0">
            <a:spAutoFit/>
          </a:bodyPr>
          <a:lstStyle/>
          <a:p>
            <a:r>
              <a:rPr lang="en-US" sz="1800" dirty="0"/>
              <a:t>eth0</a:t>
            </a:r>
          </a:p>
        </p:txBody>
      </p:sp>
      <p:sp>
        <p:nvSpPr>
          <p:cNvPr id="22" name="TextBox 21">
            <a:extLst>
              <a:ext uri="{FF2B5EF4-FFF2-40B4-BE49-F238E27FC236}">
                <a16:creationId xmlns:a16="http://schemas.microsoft.com/office/drawing/2014/main" id="{A01720DE-FF5D-41D4-8E35-00FB717A98DB}"/>
              </a:ext>
            </a:extLst>
          </p:cNvPr>
          <p:cNvSpPr txBox="1"/>
          <p:nvPr/>
        </p:nvSpPr>
        <p:spPr>
          <a:xfrm>
            <a:off x="11864377" y="5375275"/>
            <a:ext cx="707245" cy="369332"/>
          </a:xfrm>
          <a:prstGeom prst="rect">
            <a:avLst/>
          </a:prstGeom>
          <a:noFill/>
        </p:spPr>
        <p:txBody>
          <a:bodyPr wrap="none" rtlCol="0">
            <a:spAutoFit/>
          </a:bodyPr>
          <a:lstStyle/>
          <a:p>
            <a:r>
              <a:rPr lang="en-US" sz="1800" dirty="0"/>
              <a:t>eth0</a:t>
            </a:r>
          </a:p>
        </p:txBody>
      </p:sp>
    </p:spTree>
    <p:extLst>
      <p:ext uri="{BB962C8B-B14F-4D97-AF65-F5344CB8AC3E}">
        <p14:creationId xmlns:p14="http://schemas.microsoft.com/office/powerpoint/2010/main" val="32973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Overlay Networking</a:t>
            </a:r>
          </a:p>
        </p:txBody>
      </p:sp>
      <p:sp>
        <p:nvSpPr>
          <p:cNvPr id="41" name="TextBox 40">
            <a:extLst>
              <a:ext uri="{FF2B5EF4-FFF2-40B4-BE49-F238E27FC236}">
                <a16:creationId xmlns:a16="http://schemas.microsoft.com/office/drawing/2014/main" id="{F352FEC3-5AF3-4F85-AF1F-B8F7F25491ED}"/>
              </a:ext>
            </a:extLst>
          </p:cNvPr>
          <p:cNvSpPr txBox="1"/>
          <p:nvPr/>
        </p:nvSpPr>
        <p:spPr>
          <a:xfrm>
            <a:off x="735607" y="3219450"/>
            <a:ext cx="8274049"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cxnSp>
        <p:nvCxnSpPr>
          <p:cNvPr id="10" name="Connector: Elbow 9">
            <a:extLst>
              <a:ext uri="{FF2B5EF4-FFF2-40B4-BE49-F238E27FC236}">
                <a16:creationId xmlns:a16="http://schemas.microsoft.com/office/drawing/2014/main" id="{B8532095-169F-4859-8649-B85BC7E4FE70}"/>
              </a:ext>
            </a:extLst>
          </p:cNvPr>
          <p:cNvCxnSpPr>
            <a:cxnSpLocks/>
            <a:stCxn id="5" idx="0"/>
            <a:endCxn id="8" idx="0"/>
          </p:cNvCxnSpPr>
          <p:nvPr/>
        </p:nvCxnSpPr>
        <p:spPr>
          <a:xfrm rot="5400000" flipH="1" flipV="1">
            <a:off x="4872631" y="2690617"/>
            <a:ext cx="12700" cy="5420116"/>
          </a:xfrm>
          <a:prstGeom prst="bentConnector3">
            <a:avLst>
              <a:gd name="adj1" fmla="val 5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2B2743-DDEC-4BB3-ABE5-16C53A73DDB1}"/>
              </a:ext>
            </a:extLst>
          </p:cNvPr>
          <p:cNvSpPr txBox="1"/>
          <p:nvPr/>
        </p:nvSpPr>
        <p:spPr>
          <a:xfrm>
            <a:off x="1012233"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7" name="TextBox 6">
            <a:extLst>
              <a:ext uri="{FF2B5EF4-FFF2-40B4-BE49-F238E27FC236}">
                <a16:creationId xmlns:a16="http://schemas.microsoft.com/office/drawing/2014/main" id="{27F67D8E-106A-4393-9552-4C3950A68413}"/>
              </a:ext>
            </a:extLst>
          </p:cNvPr>
          <p:cNvSpPr txBox="1"/>
          <p:nvPr/>
        </p:nvSpPr>
        <p:spPr>
          <a:xfrm>
            <a:off x="3722291"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8" name="TextBox 7">
            <a:extLst>
              <a:ext uri="{FF2B5EF4-FFF2-40B4-BE49-F238E27FC236}">
                <a16:creationId xmlns:a16="http://schemas.microsoft.com/office/drawing/2014/main" id="{9E797F4E-D498-4ED8-BC66-459C84CDE4CF}"/>
              </a:ext>
            </a:extLst>
          </p:cNvPr>
          <p:cNvSpPr txBox="1"/>
          <p:nvPr/>
        </p:nvSpPr>
        <p:spPr>
          <a:xfrm>
            <a:off x="6432349"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27" name="TextBox 26">
            <a:extLst>
              <a:ext uri="{FF2B5EF4-FFF2-40B4-BE49-F238E27FC236}">
                <a16:creationId xmlns:a16="http://schemas.microsoft.com/office/drawing/2014/main" id="{385C5108-FA1E-4479-8F0B-49D5014D2439}"/>
              </a:ext>
            </a:extLst>
          </p:cNvPr>
          <p:cNvSpPr txBox="1"/>
          <p:nvPr/>
        </p:nvSpPr>
        <p:spPr>
          <a:xfrm>
            <a:off x="9286282" y="3219450"/>
            <a:ext cx="8274049"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cxnSp>
        <p:nvCxnSpPr>
          <p:cNvPr id="28" name="Connector: Elbow 27">
            <a:extLst>
              <a:ext uri="{FF2B5EF4-FFF2-40B4-BE49-F238E27FC236}">
                <a16:creationId xmlns:a16="http://schemas.microsoft.com/office/drawing/2014/main" id="{295B0C12-290C-42EC-BDCA-3737C8B8B4EE}"/>
              </a:ext>
            </a:extLst>
          </p:cNvPr>
          <p:cNvCxnSpPr>
            <a:cxnSpLocks/>
            <a:stCxn id="33" idx="0"/>
            <a:endCxn id="35" idx="0"/>
          </p:cNvCxnSpPr>
          <p:nvPr/>
        </p:nvCxnSpPr>
        <p:spPr>
          <a:xfrm rot="5400000" flipH="1" flipV="1">
            <a:off x="13423306" y="2690617"/>
            <a:ext cx="12700" cy="5420116"/>
          </a:xfrm>
          <a:prstGeom prst="bentConnector3">
            <a:avLst>
              <a:gd name="adj1" fmla="val 5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0FA059-B697-4494-89DC-FE8068FABFE8}"/>
              </a:ext>
            </a:extLst>
          </p:cNvPr>
          <p:cNvSpPr txBox="1"/>
          <p:nvPr/>
        </p:nvSpPr>
        <p:spPr>
          <a:xfrm>
            <a:off x="9562908"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34" name="TextBox 33">
            <a:extLst>
              <a:ext uri="{FF2B5EF4-FFF2-40B4-BE49-F238E27FC236}">
                <a16:creationId xmlns:a16="http://schemas.microsoft.com/office/drawing/2014/main" id="{5AF6137D-00EA-4564-98FB-9A51153A9161}"/>
              </a:ext>
            </a:extLst>
          </p:cNvPr>
          <p:cNvSpPr txBox="1"/>
          <p:nvPr/>
        </p:nvSpPr>
        <p:spPr>
          <a:xfrm>
            <a:off x="12272966"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35" name="TextBox 34">
            <a:extLst>
              <a:ext uri="{FF2B5EF4-FFF2-40B4-BE49-F238E27FC236}">
                <a16:creationId xmlns:a16="http://schemas.microsoft.com/office/drawing/2014/main" id="{077A8FEF-5BC7-4CE9-98D9-B1878A656D82}"/>
              </a:ext>
            </a:extLst>
          </p:cNvPr>
          <p:cNvSpPr txBox="1"/>
          <p:nvPr/>
        </p:nvSpPr>
        <p:spPr>
          <a:xfrm>
            <a:off x="14983024"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cxnSp>
        <p:nvCxnSpPr>
          <p:cNvPr id="43" name="Connector: Elbow 42">
            <a:extLst>
              <a:ext uri="{FF2B5EF4-FFF2-40B4-BE49-F238E27FC236}">
                <a16:creationId xmlns:a16="http://schemas.microsoft.com/office/drawing/2014/main" id="{FCD8FE88-50B7-4C86-AA81-C4E7F24AA6FF}"/>
              </a:ext>
            </a:extLst>
          </p:cNvPr>
          <p:cNvCxnSpPr>
            <a:cxnSpLocks/>
            <a:stCxn id="7" idx="0"/>
            <a:endCxn id="34" idx="0"/>
          </p:cNvCxnSpPr>
          <p:nvPr/>
        </p:nvCxnSpPr>
        <p:spPr>
          <a:xfrm rot="5400000" flipH="1" flipV="1">
            <a:off x="9147968" y="1125338"/>
            <a:ext cx="12700" cy="8550675"/>
          </a:xfrm>
          <a:prstGeom prst="bentConnector3">
            <a:avLst>
              <a:gd name="adj1" fmla="val 535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12D1EAE-3739-43EF-AA60-6D2ECEFB63A8}"/>
              </a:ext>
            </a:extLst>
          </p:cNvPr>
          <p:cNvCxnSpPr>
            <a:cxnSpLocks/>
            <a:stCxn id="27" idx="0"/>
          </p:cNvCxnSpPr>
          <p:nvPr/>
        </p:nvCxnSpPr>
        <p:spPr>
          <a:xfrm rot="5400000" flipH="1" flipV="1">
            <a:off x="14933714" y="731145"/>
            <a:ext cx="977899" cy="3998712"/>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472C218-0585-48B1-B2C0-D827D07E4054}"/>
              </a:ext>
            </a:extLst>
          </p:cNvPr>
          <p:cNvCxnSpPr>
            <a:cxnSpLocks/>
            <a:stCxn id="41" idx="0"/>
          </p:cNvCxnSpPr>
          <p:nvPr/>
        </p:nvCxnSpPr>
        <p:spPr>
          <a:xfrm rot="5400000" flipH="1" flipV="1">
            <a:off x="10652027" y="-3550543"/>
            <a:ext cx="990598" cy="12549389"/>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940DBA-A30B-483C-9CDB-848DD7328EB2}"/>
              </a:ext>
            </a:extLst>
          </p:cNvPr>
          <p:cNvCxnSpPr/>
          <p:nvPr/>
        </p:nvCxnSpPr>
        <p:spPr>
          <a:xfrm flipV="1">
            <a:off x="4872631" y="3514726"/>
            <a:ext cx="0" cy="7302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AA1AA7-B1C9-4F5D-ADF3-89FA74C41830}"/>
              </a:ext>
            </a:extLst>
          </p:cNvPr>
          <p:cNvCxnSpPr/>
          <p:nvPr/>
        </p:nvCxnSpPr>
        <p:spPr>
          <a:xfrm flipV="1">
            <a:off x="13423306" y="3514725"/>
            <a:ext cx="0" cy="7302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9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Firewalls</a:t>
            </a:r>
          </a:p>
        </p:txBody>
      </p:sp>
      <p:sp>
        <p:nvSpPr>
          <p:cNvPr id="41" name="TextBox 40">
            <a:extLst>
              <a:ext uri="{FF2B5EF4-FFF2-40B4-BE49-F238E27FC236}">
                <a16:creationId xmlns:a16="http://schemas.microsoft.com/office/drawing/2014/main" id="{F352FEC3-5AF3-4F85-AF1F-B8F7F25491ED}"/>
              </a:ext>
            </a:extLst>
          </p:cNvPr>
          <p:cNvSpPr txBox="1"/>
          <p:nvPr/>
        </p:nvSpPr>
        <p:spPr>
          <a:xfrm>
            <a:off x="735607" y="3219450"/>
            <a:ext cx="8274049"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cxnSp>
        <p:nvCxnSpPr>
          <p:cNvPr id="10" name="Connector: Elbow 9">
            <a:extLst>
              <a:ext uri="{FF2B5EF4-FFF2-40B4-BE49-F238E27FC236}">
                <a16:creationId xmlns:a16="http://schemas.microsoft.com/office/drawing/2014/main" id="{B8532095-169F-4859-8649-B85BC7E4FE70}"/>
              </a:ext>
            </a:extLst>
          </p:cNvPr>
          <p:cNvCxnSpPr>
            <a:cxnSpLocks/>
            <a:stCxn id="5" idx="0"/>
            <a:endCxn id="8" idx="0"/>
          </p:cNvCxnSpPr>
          <p:nvPr/>
        </p:nvCxnSpPr>
        <p:spPr>
          <a:xfrm rot="5400000" flipH="1" flipV="1">
            <a:off x="4872631" y="2690617"/>
            <a:ext cx="12700" cy="5420116"/>
          </a:xfrm>
          <a:prstGeom prst="bentConnector3">
            <a:avLst>
              <a:gd name="adj1" fmla="val 5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2B2743-DDEC-4BB3-ABE5-16C53A73DDB1}"/>
              </a:ext>
            </a:extLst>
          </p:cNvPr>
          <p:cNvSpPr txBox="1"/>
          <p:nvPr/>
        </p:nvSpPr>
        <p:spPr>
          <a:xfrm>
            <a:off x="1012233"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7" name="TextBox 6">
            <a:extLst>
              <a:ext uri="{FF2B5EF4-FFF2-40B4-BE49-F238E27FC236}">
                <a16:creationId xmlns:a16="http://schemas.microsoft.com/office/drawing/2014/main" id="{27F67D8E-106A-4393-9552-4C3950A68413}"/>
              </a:ext>
            </a:extLst>
          </p:cNvPr>
          <p:cNvSpPr txBox="1"/>
          <p:nvPr/>
        </p:nvSpPr>
        <p:spPr>
          <a:xfrm>
            <a:off x="3722291"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8" name="TextBox 7">
            <a:extLst>
              <a:ext uri="{FF2B5EF4-FFF2-40B4-BE49-F238E27FC236}">
                <a16:creationId xmlns:a16="http://schemas.microsoft.com/office/drawing/2014/main" id="{9E797F4E-D498-4ED8-BC66-459C84CDE4CF}"/>
              </a:ext>
            </a:extLst>
          </p:cNvPr>
          <p:cNvSpPr txBox="1"/>
          <p:nvPr/>
        </p:nvSpPr>
        <p:spPr>
          <a:xfrm>
            <a:off x="6432349"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27" name="TextBox 26">
            <a:extLst>
              <a:ext uri="{FF2B5EF4-FFF2-40B4-BE49-F238E27FC236}">
                <a16:creationId xmlns:a16="http://schemas.microsoft.com/office/drawing/2014/main" id="{385C5108-FA1E-4479-8F0B-49D5014D2439}"/>
              </a:ext>
            </a:extLst>
          </p:cNvPr>
          <p:cNvSpPr txBox="1"/>
          <p:nvPr/>
        </p:nvSpPr>
        <p:spPr>
          <a:xfrm>
            <a:off x="9286282" y="3219450"/>
            <a:ext cx="8274049"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cxnSp>
        <p:nvCxnSpPr>
          <p:cNvPr id="28" name="Connector: Elbow 27">
            <a:extLst>
              <a:ext uri="{FF2B5EF4-FFF2-40B4-BE49-F238E27FC236}">
                <a16:creationId xmlns:a16="http://schemas.microsoft.com/office/drawing/2014/main" id="{295B0C12-290C-42EC-BDCA-3737C8B8B4EE}"/>
              </a:ext>
            </a:extLst>
          </p:cNvPr>
          <p:cNvCxnSpPr>
            <a:cxnSpLocks/>
            <a:stCxn id="33" idx="0"/>
            <a:endCxn id="35" idx="0"/>
          </p:cNvCxnSpPr>
          <p:nvPr/>
        </p:nvCxnSpPr>
        <p:spPr>
          <a:xfrm rot="5400000" flipH="1" flipV="1">
            <a:off x="13423306" y="2690617"/>
            <a:ext cx="12700" cy="5420116"/>
          </a:xfrm>
          <a:prstGeom prst="bentConnector3">
            <a:avLst>
              <a:gd name="adj1" fmla="val 5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0FA059-B697-4494-89DC-FE8068FABFE8}"/>
              </a:ext>
            </a:extLst>
          </p:cNvPr>
          <p:cNvSpPr txBox="1"/>
          <p:nvPr/>
        </p:nvSpPr>
        <p:spPr>
          <a:xfrm>
            <a:off x="9562908"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34" name="TextBox 33">
            <a:extLst>
              <a:ext uri="{FF2B5EF4-FFF2-40B4-BE49-F238E27FC236}">
                <a16:creationId xmlns:a16="http://schemas.microsoft.com/office/drawing/2014/main" id="{5AF6137D-00EA-4564-98FB-9A51153A9161}"/>
              </a:ext>
            </a:extLst>
          </p:cNvPr>
          <p:cNvSpPr txBox="1"/>
          <p:nvPr/>
        </p:nvSpPr>
        <p:spPr>
          <a:xfrm>
            <a:off x="12272966"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sp>
        <p:nvSpPr>
          <p:cNvPr id="35" name="TextBox 34">
            <a:extLst>
              <a:ext uri="{FF2B5EF4-FFF2-40B4-BE49-F238E27FC236}">
                <a16:creationId xmlns:a16="http://schemas.microsoft.com/office/drawing/2014/main" id="{077A8FEF-5BC7-4CE9-98D9-B1878A656D82}"/>
              </a:ext>
            </a:extLst>
          </p:cNvPr>
          <p:cNvSpPr txBox="1"/>
          <p:nvPr/>
        </p:nvSpPr>
        <p:spPr>
          <a:xfrm>
            <a:off x="14983024" y="5400675"/>
            <a:ext cx="2300680" cy="1619250"/>
          </a:xfrm>
          <a:prstGeom prst="rect">
            <a:avLst/>
          </a:prstGeom>
          <a:solidFill>
            <a:schemeClr val="bg1"/>
          </a:solidFill>
        </p:spPr>
        <p:txBody>
          <a:bodyPr wrap="square" rtlCol="0" anchor="b">
            <a:noAutofit/>
          </a:bodyPr>
          <a:lstStyle/>
          <a:p>
            <a:pPr algn="ctr"/>
            <a:r>
              <a:rPr lang="en-US" dirty="0">
                <a:solidFill>
                  <a:srgbClr val="F18800"/>
                </a:solidFill>
              </a:rPr>
              <a:t>Container</a:t>
            </a:r>
          </a:p>
        </p:txBody>
      </p:sp>
      <p:cxnSp>
        <p:nvCxnSpPr>
          <p:cNvPr id="43" name="Connector: Elbow 42">
            <a:extLst>
              <a:ext uri="{FF2B5EF4-FFF2-40B4-BE49-F238E27FC236}">
                <a16:creationId xmlns:a16="http://schemas.microsoft.com/office/drawing/2014/main" id="{FCD8FE88-50B7-4C86-AA81-C4E7F24AA6FF}"/>
              </a:ext>
            </a:extLst>
          </p:cNvPr>
          <p:cNvCxnSpPr>
            <a:cxnSpLocks/>
            <a:stCxn id="7" idx="0"/>
            <a:endCxn id="34" idx="0"/>
          </p:cNvCxnSpPr>
          <p:nvPr/>
        </p:nvCxnSpPr>
        <p:spPr>
          <a:xfrm rot="5400000" flipH="1" flipV="1">
            <a:off x="9147968" y="1125338"/>
            <a:ext cx="12700" cy="8550675"/>
          </a:xfrm>
          <a:prstGeom prst="bentConnector3">
            <a:avLst>
              <a:gd name="adj1" fmla="val 535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12D1EAE-3739-43EF-AA60-6D2ECEFB63A8}"/>
              </a:ext>
            </a:extLst>
          </p:cNvPr>
          <p:cNvCxnSpPr>
            <a:cxnSpLocks/>
            <a:stCxn id="27" idx="0"/>
          </p:cNvCxnSpPr>
          <p:nvPr/>
        </p:nvCxnSpPr>
        <p:spPr>
          <a:xfrm rot="5400000" flipH="1" flipV="1">
            <a:off x="14933714" y="731145"/>
            <a:ext cx="977899" cy="3998712"/>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472C218-0585-48B1-B2C0-D827D07E4054}"/>
              </a:ext>
            </a:extLst>
          </p:cNvPr>
          <p:cNvCxnSpPr>
            <a:cxnSpLocks/>
            <a:stCxn id="41" idx="0"/>
          </p:cNvCxnSpPr>
          <p:nvPr/>
        </p:nvCxnSpPr>
        <p:spPr>
          <a:xfrm rot="5400000" flipH="1" flipV="1">
            <a:off x="10652027" y="-3550543"/>
            <a:ext cx="990598" cy="12549389"/>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940DBA-A30B-483C-9CDB-848DD7328EB2}"/>
              </a:ext>
            </a:extLst>
          </p:cNvPr>
          <p:cNvCxnSpPr/>
          <p:nvPr/>
        </p:nvCxnSpPr>
        <p:spPr>
          <a:xfrm flipV="1">
            <a:off x="4872631" y="3514726"/>
            <a:ext cx="0" cy="7302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AA1AA7-B1C9-4F5D-ADF3-89FA74C41830}"/>
              </a:ext>
            </a:extLst>
          </p:cNvPr>
          <p:cNvCxnSpPr/>
          <p:nvPr/>
        </p:nvCxnSpPr>
        <p:spPr>
          <a:xfrm flipV="1">
            <a:off x="13423306" y="3514725"/>
            <a:ext cx="0" cy="73025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77DF69B-7FF4-47D7-AD27-EC93CABAD547}"/>
              </a:ext>
            </a:extLst>
          </p:cNvPr>
          <p:cNvCxnSpPr/>
          <p:nvPr/>
        </p:nvCxnSpPr>
        <p:spPr>
          <a:xfrm>
            <a:off x="1927623" y="509270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D8EB5A-FF1C-46BE-BE4D-1B36134558F1}"/>
              </a:ext>
            </a:extLst>
          </p:cNvPr>
          <p:cNvCxnSpPr/>
          <p:nvPr/>
        </p:nvCxnSpPr>
        <p:spPr>
          <a:xfrm>
            <a:off x="4631331" y="509270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D297B2-AD11-466A-95D4-541A692FCC9A}"/>
              </a:ext>
            </a:extLst>
          </p:cNvPr>
          <p:cNvCxnSpPr/>
          <p:nvPr/>
        </p:nvCxnSpPr>
        <p:spPr>
          <a:xfrm>
            <a:off x="7347739" y="509270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58C5C0-6615-47E2-88D1-829C33606146}"/>
              </a:ext>
            </a:extLst>
          </p:cNvPr>
          <p:cNvCxnSpPr/>
          <p:nvPr/>
        </p:nvCxnSpPr>
        <p:spPr>
          <a:xfrm>
            <a:off x="10484648" y="508635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EB0464-AA45-454C-909E-292824CBA3A4}"/>
              </a:ext>
            </a:extLst>
          </p:cNvPr>
          <p:cNvCxnSpPr/>
          <p:nvPr/>
        </p:nvCxnSpPr>
        <p:spPr>
          <a:xfrm>
            <a:off x="13188356" y="508635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3E631F-DD77-42B5-903D-35628F1C9F9E}"/>
              </a:ext>
            </a:extLst>
          </p:cNvPr>
          <p:cNvCxnSpPr/>
          <p:nvPr/>
        </p:nvCxnSpPr>
        <p:spPr>
          <a:xfrm>
            <a:off x="15904764" y="5086350"/>
            <a:ext cx="482600" cy="0"/>
          </a:xfrm>
          <a:prstGeom prst="line">
            <a:avLst/>
          </a:prstGeom>
          <a:ln w="76200">
            <a:solidFill>
              <a:srgbClr val="A2BB0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39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chor="ctr">
            <a:normAutofit/>
          </a:bodyPr>
          <a:lstStyle/>
          <a:p>
            <a:pPr>
              <a:lnSpc>
                <a:spcPct val="200000"/>
              </a:lnSpc>
            </a:pPr>
            <a:r>
              <a:rPr lang="de-AT" sz="2800" dirty="0"/>
              <a:t>Container Images</a:t>
            </a:r>
          </a:p>
          <a:p>
            <a:pPr>
              <a:lnSpc>
                <a:spcPct val="200000"/>
              </a:lnSpc>
            </a:pPr>
            <a:r>
              <a:rPr lang="de-AT" sz="2800" dirty="0"/>
              <a:t>The Container Lifecycle</a:t>
            </a:r>
          </a:p>
          <a:p>
            <a:pPr>
              <a:lnSpc>
                <a:spcPct val="200000"/>
              </a:lnSpc>
            </a:pPr>
            <a:r>
              <a:rPr lang="de-AT" sz="2800" dirty="0"/>
              <a:t>Orchestration (Swarm, Kubernetes, etc)</a:t>
            </a:r>
          </a:p>
          <a:p>
            <a:pPr>
              <a:lnSpc>
                <a:spcPct val="200000"/>
              </a:lnSpc>
            </a:pPr>
            <a:r>
              <a:rPr lang="de-AT" sz="2800" dirty="0"/>
              <a:t>Container Networking</a:t>
            </a:r>
          </a:p>
          <a:p>
            <a:pPr>
              <a:lnSpc>
                <a:spcPct val="200000"/>
              </a:lnSpc>
            </a:pPr>
            <a:r>
              <a:rPr lang="de-AT" sz="2800" dirty="0"/>
              <a:t>Kubernetes</a:t>
            </a:r>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Kubernetes</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20</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009064" cy="307777"/>
          </a:xfrm>
          <a:prstGeom prst="rect">
            <a:avLst/>
          </a:prstGeom>
          <a:noFill/>
        </p:spPr>
        <p:txBody>
          <a:bodyPr wrap="none" rtlCol="0">
            <a:spAutoFit/>
          </a:bodyPr>
          <a:lstStyle/>
          <a:p>
            <a:r>
              <a:rPr lang="en-US" sz="1400" dirty="0">
                <a:solidFill>
                  <a:srgbClr val="404040"/>
                </a:solidFill>
              </a:rPr>
              <a:t>Source: </a:t>
            </a:r>
            <a:r>
              <a:rPr lang="en-US" sz="1400" dirty="0" err="1">
                <a:solidFill>
                  <a:srgbClr val="404040"/>
                </a:solidFill>
              </a:rPr>
              <a:t>Unsplash</a:t>
            </a:r>
            <a:r>
              <a:rPr lang="en-US" sz="1400" dirty="0">
                <a:solidFill>
                  <a:srgbClr val="404040"/>
                </a:solidFill>
              </a:rPr>
              <a:t>/Zoltan </a:t>
            </a:r>
            <a:r>
              <a:rPr lang="en-US" sz="1400" dirty="0" err="1">
                <a:solidFill>
                  <a:srgbClr val="404040"/>
                </a:solidFill>
              </a:rPr>
              <a:t>Tasi</a:t>
            </a:r>
            <a:r>
              <a:rPr lang="en-US" sz="1400" dirty="0">
                <a:solidFill>
                  <a:srgbClr val="404040"/>
                </a:solidFill>
              </a:rPr>
              <a:t> under </a:t>
            </a:r>
            <a:r>
              <a:rPr lang="en-US" sz="1400" dirty="0" err="1">
                <a:solidFill>
                  <a:srgbClr val="404040"/>
                </a:solidFill>
              </a:rPr>
              <a:t>Unsplash</a:t>
            </a:r>
            <a:r>
              <a:rPr lang="en-US" sz="1400" dirty="0">
                <a:solidFill>
                  <a:srgbClr val="404040"/>
                </a:solidFill>
              </a:rPr>
              <a:t> License</a:t>
            </a:r>
          </a:p>
        </p:txBody>
      </p:sp>
    </p:spTree>
    <p:extLst>
      <p:ext uri="{BB962C8B-B14F-4D97-AF65-F5344CB8AC3E}">
        <p14:creationId xmlns:p14="http://schemas.microsoft.com/office/powerpoint/2010/main" val="10504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Basic Structure</a:t>
            </a:r>
          </a:p>
        </p:txBody>
      </p:sp>
      <p:sp>
        <p:nvSpPr>
          <p:cNvPr id="8" name="TextBox 7">
            <a:extLst>
              <a:ext uri="{FF2B5EF4-FFF2-40B4-BE49-F238E27FC236}">
                <a16:creationId xmlns:a16="http://schemas.microsoft.com/office/drawing/2014/main" id="{98A853B9-CDE6-426E-977F-6A014A16DD66}"/>
              </a:ext>
            </a:extLst>
          </p:cNvPr>
          <p:cNvSpPr txBox="1"/>
          <p:nvPr/>
        </p:nvSpPr>
        <p:spPr>
          <a:xfrm>
            <a:off x="6414294" y="2068512"/>
            <a:ext cx="5467350" cy="6153150"/>
          </a:xfrm>
          <a:prstGeom prst="rect">
            <a:avLst/>
          </a:prstGeom>
          <a:noFill/>
          <a:ln>
            <a:solidFill>
              <a:srgbClr val="005596"/>
            </a:solidFill>
            <a:prstDash val="dash"/>
          </a:ln>
        </p:spPr>
        <p:txBody>
          <a:bodyPr wrap="square" rtlCol="0">
            <a:noAutofit/>
          </a:bodyPr>
          <a:lstStyle/>
          <a:p>
            <a:r>
              <a:rPr lang="en-US" dirty="0"/>
              <a:t>Deployment</a:t>
            </a:r>
          </a:p>
        </p:txBody>
      </p:sp>
      <p:sp>
        <p:nvSpPr>
          <p:cNvPr id="10" name="TextBox 9">
            <a:extLst>
              <a:ext uri="{FF2B5EF4-FFF2-40B4-BE49-F238E27FC236}">
                <a16:creationId xmlns:a16="http://schemas.microsoft.com/office/drawing/2014/main" id="{3BEF4F27-06FD-4478-8FF0-35FB92BC7749}"/>
              </a:ext>
            </a:extLst>
          </p:cNvPr>
          <p:cNvSpPr txBox="1"/>
          <p:nvPr/>
        </p:nvSpPr>
        <p:spPr>
          <a:xfrm>
            <a:off x="6598444" y="2646362"/>
            <a:ext cx="5104606" cy="5394325"/>
          </a:xfrm>
          <a:prstGeom prst="rect">
            <a:avLst/>
          </a:prstGeom>
          <a:noFill/>
          <a:ln>
            <a:solidFill>
              <a:srgbClr val="005596"/>
            </a:solidFill>
            <a:prstDash val="solid"/>
          </a:ln>
        </p:spPr>
        <p:txBody>
          <a:bodyPr wrap="square" rtlCol="0">
            <a:noAutofit/>
          </a:bodyPr>
          <a:lstStyle/>
          <a:p>
            <a:r>
              <a:rPr lang="en-US" dirty="0" err="1"/>
              <a:t>ReplicaSet</a:t>
            </a:r>
            <a:endParaRPr lang="en-US" dirty="0"/>
          </a:p>
        </p:txBody>
      </p:sp>
      <p:sp>
        <p:nvSpPr>
          <p:cNvPr id="12" name="TextBox 11">
            <a:extLst>
              <a:ext uri="{FF2B5EF4-FFF2-40B4-BE49-F238E27FC236}">
                <a16:creationId xmlns:a16="http://schemas.microsoft.com/office/drawing/2014/main" id="{04A5143A-2319-4526-BDD2-36C96A47D46F}"/>
              </a:ext>
            </a:extLst>
          </p:cNvPr>
          <p:cNvSpPr txBox="1"/>
          <p:nvPr/>
        </p:nvSpPr>
        <p:spPr>
          <a:xfrm>
            <a:off x="6777038" y="3224213"/>
            <a:ext cx="4767262" cy="4616450"/>
          </a:xfrm>
          <a:prstGeom prst="rect">
            <a:avLst/>
          </a:prstGeom>
          <a:solidFill>
            <a:srgbClr val="005596"/>
          </a:solidFill>
          <a:ln>
            <a:noFill/>
            <a:prstDash val="dash"/>
          </a:ln>
        </p:spPr>
        <p:txBody>
          <a:bodyPr wrap="square" rtlCol="0">
            <a:noAutofit/>
          </a:bodyPr>
          <a:lstStyle/>
          <a:p>
            <a:r>
              <a:rPr lang="en-US" dirty="0">
                <a:solidFill>
                  <a:schemeClr val="bg1"/>
                </a:solidFill>
              </a:rPr>
              <a:t>Pod</a:t>
            </a:r>
          </a:p>
        </p:txBody>
      </p:sp>
      <p:sp>
        <p:nvSpPr>
          <p:cNvPr id="14" name="TextBox 13">
            <a:extLst>
              <a:ext uri="{FF2B5EF4-FFF2-40B4-BE49-F238E27FC236}">
                <a16:creationId xmlns:a16="http://schemas.microsoft.com/office/drawing/2014/main" id="{C3DFC801-F1C4-4C1F-BD76-4534A37C8475}"/>
              </a:ext>
            </a:extLst>
          </p:cNvPr>
          <p:cNvSpPr txBox="1"/>
          <p:nvPr/>
        </p:nvSpPr>
        <p:spPr>
          <a:xfrm>
            <a:off x="6902451" y="37560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16" name="TextBox 15">
            <a:extLst>
              <a:ext uri="{FF2B5EF4-FFF2-40B4-BE49-F238E27FC236}">
                <a16:creationId xmlns:a16="http://schemas.microsoft.com/office/drawing/2014/main" id="{1665F60A-2B8B-4CAC-9591-4B56C488F375}"/>
              </a:ext>
            </a:extLst>
          </p:cNvPr>
          <p:cNvSpPr txBox="1"/>
          <p:nvPr/>
        </p:nvSpPr>
        <p:spPr>
          <a:xfrm>
            <a:off x="9186320" y="3756024"/>
            <a:ext cx="2245518" cy="3963988"/>
          </a:xfrm>
          <a:prstGeom prst="rect">
            <a:avLst/>
          </a:prstGeom>
          <a:solidFill>
            <a:schemeClr val="bg1"/>
          </a:solidFill>
          <a:ln>
            <a:noFill/>
            <a:prstDash val="dash"/>
          </a:ln>
        </p:spPr>
        <p:txBody>
          <a:bodyPr wrap="square" rtlCol="0">
            <a:noAutofit/>
          </a:bodyPr>
          <a:lstStyle/>
          <a:p>
            <a:r>
              <a:rPr lang="en-US" dirty="0"/>
              <a:t>Container</a:t>
            </a:r>
          </a:p>
        </p:txBody>
      </p:sp>
    </p:spTree>
    <p:extLst>
      <p:ext uri="{BB962C8B-B14F-4D97-AF65-F5344CB8AC3E}">
        <p14:creationId xmlns:p14="http://schemas.microsoft.com/office/powerpoint/2010/main" val="279921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err="1"/>
              <a:t>StatefulSet</a:t>
            </a:r>
            <a:endParaRPr lang="en-US" dirty="0"/>
          </a:p>
        </p:txBody>
      </p:sp>
      <p:sp>
        <p:nvSpPr>
          <p:cNvPr id="10" name="TextBox 9">
            <a:extLst>
              <a:ext uri="{FF2B5EF4-FFF2-40B4-BE49-F238E27FC236}">
                <a16:creationId xmlns:a16="http://schemas.microsoft.com/office/drawing/2014/main" id="{3BEF4F27-06FD-4478-8FF0-35FB92BC7749}"/>
              </a:ext>
            </a:extLst>
          </p:cNvPr>
          <p:cNvSpPr txBox="1"/>
          <p:nvPr/>
        </p:nvSpPr>
        <p:spPr>
          <a:xfrm>
            <a:off x="1569244" y="2646362"/>
            <a:ext cx="15157450" cy="5394325"/>
          </a:xfrm>
          <a:prstGeom prst="rect">
            <a:avLst/>
          </a:prstGeom>
          <a:noFill/>
          <a:ln>
            <a:solidFill>
              <a:srgbClr val="005596"/>
            </a:solidFill>
            <a:prstDash val="dash"/>
          </a:ln>
        </p:spPr>
        <p:txBody>
          <a:bodyPr wrap="square" rtlCol="0">
            <a:noAutofit/>
          </a:bodyPr>
          <a:lstStyle/>
          <a:p>
            <a:r>
              <a:rPr lang="en-US" dirty="0" err="1"/>
              <a:t>StatefulSet</a:t>
            </a:r>
            <a:endParaRPr lang="en-US" dirty="0"/>
          </a:p>
        </p:txBody>
      </p:sp>
      <p:sp>
        <p:nvSpPr>
          <p:cNvPr id="12" name="TextBox 11">
            <a:extLst>
              <a:ext uri="{FF2B5EF4-FFF2-40B4-BE49-F238E27FC236}">
                <a16:creationId xmlns:a16="http://schemas.microsoft.com/office/drawing/2014/main" id="{04A5143A-2319-4526-BDD2-36C96A47D46F}"/>
              </a:ext>
            </a:extLst>
          </p:cNvPr>
          <p:cNvSpPr txBox="1"/>
          <p:nvPr/>
        </p:nvSpPr>
        <p:spPr>
          <a:xfrm>
            <a:off x="1780382" y="3236913"/>
            <a:ext cx="4767262" cy="4616450"/>
          </a:xfrm>
          <a:prstGeom prst="rect">
            <a:avLst/>
          </a:prstGeom>
          <a:solidFill>
            <a:srgbClr val="005596"/>
          </a:solidFill>
          <a:ln>
            <a:noFill/>
            <a:prstDash val="dash"/>
          </a:ln>
        </p:spPr>
        <p:txBody>
          <a:bodyPr wrap="square" rtlCol="0">
            <a:noAutofit/>
          </a:bodyPr>
          <a:lstStyle/>
          <a:p>
            <a:r>
              <a:rPr lang="en-US" dirty="0">
                <a:solidFill>
                  <a:schemeClr val="bg1"/>
                </a:solidFill>
              </a:rPr>
              <a:t>Pod id=1</a:t>
            </a:r>
          </a:p>
        </p:txBody>
      </p:sp>
      <p:sp>
        <p:nvSpPr>
          <p:cNvPr id="14" name="TextBox 13">
            <a:extLst>
              <a:ext uri="{FF2B5EF4-FFF2-40B4-BE49-F238E27FC236}">
                <a16:creationId xmlns:a16="http://schemas.microsoft.com/office/drawing/2014/main" id="{C3DFC801-F1C4-4C1F-BD76-4534A37C8475}"/>
              </a:ext>
            </a:extLst>
          </p:cNvPr>
          <p:cNvSpPr txBox="1"/>
          <p:nvPr/>
        </p:nvSpPr>
        <p:spPr>
          <a:xfrm>
            <a:off x="1905795"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16" name="TextBox 15">
            <a:extLst>
              <a:ext uri="{FF2B5EF4-FFF2-40B4-BE49-F238E27FC236}">
                <a16:creationId xmlns:a16="http://schemas.microsoft.com/office/drawing/2014/main" id="{1665F60A-2B8B-4CAC-9591-4B56C488F375}"/>
              </a:ext>
            </a:extLst>
          </p:cNvPr>
          <p:cNvSpPr txBox="1"/>
          <p:nvPr/>
        </p:nvSpPr>
        <p:spPr>
          <a:xfrm>
            <a:off x="4189664"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2" name="TextBox 1">
            <a:extLst>
              <a:ext uri="{FF2B5EF4-FFF2-40B4-BE49-F238E27FC236}">
                <a16:creationId xmlns:a16="http://schemas.microsoft.com/office/drawing/2014/main" id="{FE3E1049-8384-4E5D-B07E-B4D3B0C359C1}"/>
              </a:ext>
            </a:extLst>
          </p:cNvPr>
          <p:cNvSpPr txBox="1"/>
          <p:nvPr/>
        </p:nvSpPr>
        <p:spPr>
          <a:xfrm>
            <a:off x="6765132" y="3236913"/>
            <a:ext cx="4767262" cy="4616450"/>
          </a:xfrm>
          <a:prstGeom prst="rect">
            <a:avLst/>
          </a:prstGeom>
          <a:solidFill>
            <a:srgbClr val="005596"/>
          </a:solidFill>
          <a:ln>
            <a:noFill/>
            <a:prstDash val="dash"/>
          </a:ln>
        </p:spPr>
        <p:txBody>
          <a:bodyPr wrap="square" rtlCol="0">
            <a:noAutofit/>
          </a:bodyPr>
          <a:lstStyle/>
          <a:p>
            <a:r>
              <a:rPr lang="en-US" dirty="0">
                <a:solidFill>
                  <a:schemeClr val="bg1"/>
                </a:solidFill>
              </a:rPr>
              <a:t>Pod id=2</a:t>
            </a:r>
          </a:p>
        </p:txBody>
      </p:sp>
      <p:sp>
        <p:nvSpPr>
          <p:cNvPr id="3" name="TextBox 2">
            <a:extLst>
              <a:ext uri="{FF2B5EF4-FFF2-40B4-BE49-F238E27FC236}">
                <a16:creationId xmlns:a16="http://schemas.microsoft.com/office/drawing/2014/main" id="{D6B2055F-0C2E-43DA-8C83-7B17C535A017}"/>
              </a:ext>
            </a:extLst>
          </p:cNvPr>
          <p:cNvSpPr txBox="1"/>
          <p:nvPr/>
        </p:nvSpPr>
        <p:spPr>
          <a:xfrm>
            <a:off x="6890545"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4" name="TextBox 3">
            <a:extLst>
              <a:ext uri="{FF2B5EF4-FFF2-40B4-BE49-F238E27FC236}">
                <a16:creationId xmlns:a16="http://schemas.microsoft.com/office/drawing/2014/main" id="{74893ADD-E53F-4A34-97B8-709F31AA7F4B}"/>
              </a:ext>
            </a:extLst>
          </p:cNvPr>
          <p:cNvSpPr txBox="1"/>
          <p:nvPr/>
        </p:nvSpPr>
        <p:spPr>
          <a:xfrm>
            <a:off x="9174414"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5" name="TextBox 4">
            <a:extLst>
              <a:ext uri="{FF2B5EF4-FFF2-40B4-BE49-F238E27FC236}">
                <a16:creationId xmlns:a16="http://schemas.microsoft.com/office/drawing/2014/main" id="{AC743A32-AD44-4978-B5CE-5737E52835DC}"/>
              </a:ext>
            </a:extLst>
          </p:cNvPr>
          <p:cNvSpPr txBox="1"/>
          <p:nvPr/>
        </p:nvSpPr>
        <p:spPr>
          <a:xfrm>
            <a:off x="11749882" y="3236913"/>
            <a:ext cx="4767262" cy="4616450"/>
          </a:xfrm>
          <a:prstGeom prst="rect">
            <a:avLst/>
          </a:prstGeom>
          <a:solidFill>
            <a:srgbClr val="005596"/>
          </a:solidFill>
          <a:ln>
            <a:noFill/>
            <a:prstDash val="dash"/>
          </a:ln>
        </p:spPr>
        <p:txBody>
          <a:bodyPr wrap="square" rtlCol="0">
            <a:noAutofit/>
          </a:bodyPr>
          <a:lstStyle/>
          <a:p>
            <a:r>
              <a:rPr lang="en-US" dirty="0">
                <a:solidFill>
                  <a:schemeClr val="bg1"/>
                </a:solidFill>
              </a:rPr>
              <a:t>Pod id=3</a:t>
            </a:r>
          </a:p>
        </p:txBody>
      </p:sp>
      <p:sp>
        <p:nvSpPr>
          <p:cNvPr id="6" name="TextBox 5">
            <a:extLst>
              <a:ext uri="{FF2B5EF4-FFF2-40B4-BE49-F238E27FC236}">
                <a16:creationId xmlns:a16="http://schemas.microsoft.com/office/drawing/2014/main" id="{CE026C02-6972-4D94-9B15-9327280F71BA}"/>
              </a:ext>
            </a:extLst>
          </p:cNvPr>
          <p:cNvSpPr txBox="1"/>
          <p:nvPr/>
        </p:nvSpPr>
        <p:spPr>
          <a:xfrm>
            <a:off x="11875295"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
        <p:nvSpPr>
          <p:cNvPr id="20" name="TextBox 19">
            <a:extLst>
              <a:ext uri="{FF2B5EF4-FFF2-40B4-BE49-F238E27FC236}">
                <a16:creationId xmlns:a16="http://schemas.microsoft.com/office/drawing/2014/main" id="{FE694A4E-FD9B-4831-A109-58AA417DF71C}"/>
              </a:ext>
            </a:extLst>
          </p:cNvPr>
          <p:cNvSpPr txBox="1"/>
          <p:nvPr/>
        </p:nvSpPr>
        <p:spPr>
          <a:xfrm>
            <a:off x="14159164" y="3768724"/>
            <a:ext cx="2245518" cy="3963988"/>
          </a:xfrm>
          <a:prstGeom prst="rect">
            <a:avLst/>
          </a:prstGeom>
          <a:solidFill>
            <a:schemeClr val="bg1"/>
          </a:solidFill>
          <a:ln>
            <a:noFill/>
            <a:prstDash val="dash"/>
          </a:ln>
        </p:spPr>
        <p:txBody>
          <a:bodyPr wrap="square" rtlCol="0">
            <a:noAutofit/>
          </a:bodyPr>
          <a:lstStyle/>
          <a:p>
            <a:r>
              <a:rPr lang="en-US" dirty="0"/>
              <a:t>Container</a:t>
            </a:r>
          </a:p>
        </p:txBody>
      </p:sp>
    </p:spTree>
    <p:extLst>
      <p:ext uri="{BB962C8B-B14F-4D97-AF65-F5344CB8AC3E}">
        <p14:creationId xmlns:p14="http://schemas.microsoft.com/office/powerpoint/2010/main" val="549811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6CADACA-487A-4271-87FF-4C5E01DEC774}"/>
              </a:ext>
            </a:extLst>
          </p:cNvPr>
          <p:cNvSpPr txBox="1"/>
          <p:nvPr/>
        </p:nvSpPr>
        <p:spPr>
          <a:xfrm>
            <a:off x="515590" y="32194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9" name="TextBox 8">
            <a:extLst>
              <a:ext uri="{FF2B5EF4-FFF2-40B4-BE49-F238E27FC236}">
                <a16:creationId xmlns:a16="http://schemas.microsoft.com/office/drawing/2014/main" id="{817E3862-2663-4875-AA47-406926BCFF6D}"/>
              </a:ext>
            </a:extLst>
          </p:cNvPr>
          <p:cNvSpPr txBox="1"/>
          <p:nvPr/>
        </p:nvSpPr>
        <p:spPr>
          <a:xfrm>
            <a:off x="6442373" y="32194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11" name="TextBox 10">
            <a:extLst>
              <a:ext uri="{FF2B5EF4-FFF2-40B4-BE49-F238E27FC236}">
                <a16:creationId xmlns:a16="http://schemas.microsoft.com/office/drawing/2014/main" id="{1A6CE793-91D5-47C6-81CC-4F7932DD516B}"/>
              </a:ext>
            </a:extLst>
          </p:cNvPr>
          <p:cNvSpPr txBox="1"/>
          <p:nvPr/>
        </p:nvSpPr>
        <p:spPr>
          <a:xfrm>
            <a:off x="12369156" y="32194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38" name="TextBox 37">
            <a:extLst>
              <a:ext uri="{FF2B5EF4-FFF2-40B4-BE49-F238E27FC236}">
                <a16:creationId xmlns:a16="http://schemas.microsoft.com/office/drawing/2014/main" id="{C89DB79E-921B-4650-9527-46B70FB75191}"/>
              </a:ext>
            </a:extLst>
          </p:cNvPr>
          <p:cNvSpPr txBox="1"/>
          <p:nvPr/>
        </p:nvSpPr>
        <p:spPr>
          <a:xfrm>
            <a:off x="298450" y="2673350"/>
            <a:ext cx="15125700" cy="2806700"/>
          </a:xfrm>
          <a:prstGeom prst="rect">
            <a:avLst/>
          </a:prstGeom>
          <a:noFill/>
          <a:ln w="76200" cap="rnd">
            <a:solidFill>
              <a:srgbClr val="F18800"/>
            </a:solidFill>
          </a:ln>
        </p:spPr>
        <p:txBody>
          <a:bodyPr wrap="square" rtlCol="0">
            <a:noAutofit/>
          </a:bodyPr>
          <a:lstStyle/>
          <a:p>
            <a:r>
              <a:rPr lang="en-US" dirty="0" err="1"/>
              <a:t>DaemonSet</a:t>
            </a:r>
            <a:endParaRPr lang="en-US" dirty="0"/>
          </a:p>
        </p:txBody>
      </p:sp>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err="1"/>
              <a:t>DaemonSet</a:t>
            </a:r>
            <a:endParaRPr lang="en-US" dirty="0"/>
          </a:p>
        </p:txBody>
      </p:sp>
      <p:grpSp>
        <p:nvGrpSpPr>
          <p:cNvPr id="27" name="Group 26">
            <a:extLst>
              <a:ext uri="{FF2B5EF4-FFF2-40B4-BE49-F238E27FC236}">
                <a16:creationId xmlns:a16="http://schemas.microsoft.com/office/drawing/2014/main" id="{72C165E1-E13F-406E-AB1D-FC7039D3965E}"/>
              </a:ext>
            </a:extLst>
          </p:cNvPr>
          <p:cNvGrpSpPr/>
          <p:nvPr/>
        </p:nvGrpSpPr>
        <p:grpSpPr>
          <a:xfrm>
            <a:off x="720065" y="3374401"/>
            <a:ext cx="2645435" cy="1826249"/>
            <a:chOff x="720065" y="3476001"/>
            <a:chExt cx="2645435" cy="1826249"/>
          </a:xfrm>
        </p:grpSpPr>
        <p:sp>
          <p:nvSpPr>
            <p:cNvPr id="18" name="TextBox 17">
              <a:extLst>
                <a:ext uri="{FF2B5EF4-FFF2-40B4-BE49-F238E27FC236}">
                  <a16:creationId xmlns:a16="http://schemas.microsoft.com/office/drawing/2014/main" id="{047127D1-D469-4B1B-81F5-335244EC3C0C}"/>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dirty="0">
                  <a:solidFill>
                    <a:srgbClr val="404040"/>
                  </a:solidFill>
                </a:rPr>
                <a:t>Pod</a:t>
              </a:r>
            </a:p>
          </p:txBody>
        </p:sp>
        <p:sp>
          <p:nvSpPr>
            <p:cNvPr id="22" name="TextBox 21">
              <a:extLst>
                <a:ext uri="{FF2B5EF4-FFF2-40B4-BE49-F238E27FC236}">
                  <a16:creationId xmlns:a16="http://schemas.microsoft.com/office/drawing/2014/main" id="{7052E725-ACFE-4851-A79B-121467267911}"/>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26" name="TextBox 25">
              <a:extLst>
                <a:ext uri="{FF2B5EF4-FFF2-40B4-BE49-F238E27FC236}">
                  <a16:creationId xmlns:a16="http://schemas.microsoft.com/office/drawing/2014/main" id="{DF20184B-626E-432C-93EA-94AEC08DAFB2}"/>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grpSp>
        <p:nvGrpSpPr>
          <p:cNvPr id="28" name="Group 27">
            <a:extLst>
              <a:ext uri="{FF2B5EF4-FFF2-40B4-BE49-F238E27FC236}">
                <a16:creationId xmlns:a16="http://schemas.microsoft.com/office/drawing/2014/main" id="{52524694-294F-4F94-8D75-A95DD5F9B10E}"/>
              </a:ext>
            </a:extLst>
          </p:cNvPr>
          <p:cNvGrpSpPr/>
          <p:nvPr/>
        </p:nvGrpSpPr>
        <p:grpSpPr>
          <a:xfrm>
            <a:off x="6594066" y="3374400"/>
            <a:ext cx="2645435" cy="1826249"/>
            <a:chOff x="720065" y="3476001"/>
            <a:chExt cx="2645435" cy="1826249"/>
          </a:xfrm>
        </p:grpSpPr>
        <p:sp>
          <p:nvSpPr>
            <p:cNvPr id="29" name="TextBox 28">
              <a:extLst>
                <a:ext uri="{FF2B5EF4-FFF2-40B4-BE49-F238E27FC236}">
                  <a16:creationId xmlns:a16="http://schemas.microsoft.com/office/drawing/2014/main" id="{DAF8EE45-41BA-4010-83F2-8B2441DB7399}"/>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dirty="0">
                  <a:solidFill>
                    <a:srgbClr val="404040"/>
                  </a:solidFill>
                </a:rPr>
                <a:t>Pod</a:t>
              </a:r>
            </a:p>
          </p:txBody>
        </p:sp>
        <p:sp>
          <p:nvSpPr>
            <p:cNvPr id="30" name="TextBox 29">
              <a:extLst>
                <a:ext uri="{FF2B5EF4-FFF2-40B4-BE49-F238E27FC236}">
                  <a16:creationId xmlns:a16="http://schemas.microsoft.com/office/drawing/2014/main" id="{309D6868-4FB0-4FF2-8AB4-F78B23151800}"/>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31" name="TextBox 30">
              <a:extLst>
                <a:ext uri="{FF2B5EF4-FFF2-40B4-BE49-F238E27FC236}">
                  <a16:creationId xmlns:a16="http://schemas.microsoft.com/office/drawing/2014/main" id="{17F778CF-FF16-4657-A327-60500C9F9578}"/>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grpSp>
        <p:nvGrpSpPr>
          <p:cNvPr id="32" name="Group 31">
            <a:extLst>
              <a:ext uri="{FF2B5EF4-FFF2-40B4-BE49-F238E27FC236}">
                <a16:creationId xmlns:a16="http://schemas.microsoft.com/office/drawing/2014/main" id="{9D796B06-643C-4A92-80CF-377769947125}"/>
              </a:ext>
            </a:extLst>
          </p:cNvPr>
          <p:cNvGrpSpPr/>
          <p:nvPr/>
        </p:nvGrpSpPr>
        <p:grpSpPr>
          <a:xfrm>
            <a:off x="12505916" y="3374400"/>
            <a:ext cx="2645435" cy="1826249"/>
            <a:chOff x="720065" y="3476001"/>
            <a:chExt cx="2645435" cy="1826249"/>
          </a:xfrm>
        </p:grpSpPr>
        <p:sp>
          <p:nvSpPr>
            <p:cNvPr id="33" name="TextBox 32">
              <a:extLst>
                <a:ext uri="{FF2B5EF4-FFF2-40B4-BE49-F238E27FC236}">
                  <a16:creationId xmlns:a16="http://schemas.microsoft.com/office/drawing/2014/main" id="{3779BE81-689F-464B-AF8F-826C0975AE55}"/>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dirty="0">
                  <a:solidFill>
                    <a:srgbClr val="404040"/>
                  </a:solidFill>
                </a:rPr>
                <a:t>Pod</a:t>
              </a:r>
            </a:p>
          </p:txBody>
        </p:sp>
        <p:sp>
          <p:nvSpPr>
            <p:cNvPr id="34" name="TextBox 33">
              <a:extLst>
                <a:ext uri="{FF2B5EF4-FFF2-40B4-BE49-F238E27FC236}">
                  <a16:creationId xmlns:a16="http://schemas.microsoft.com/office/drawing/2014/main" id="{B5699E4F-CFEC-4267-9258-3B2C0DEE4BC9}"/>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35" name="TextBox 34">
              <a:extLst>
                <a:ext uri="{FF2B5EF4-FFF2-40B4-BE49-F238E27FC236}">
                  <a16:creationId xmlns:a16="http://schemas.microsoft.com/office/drawing/2014/main" id="{2007E839-327F-4BA0-BEA5-1FC9DB64749E}"/>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spTree>
    <p:extLst>
      <p:ext uri="{BB962C8B-B14F-4D97-AF65-F5344CB8AC3E}">
        <p14:creationId xmlns:p14="http://schemas.microsoft.com/office/powerpoint/2010/main" val="1757011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Persistent Volumes</a:t>
            </a:r>
          </a:p>
        </p:txBody>
      </p:sp>
      <p:sp>
        <p:nvSpPr>
          <p:cNvPr id="12" name="TextBox 11">
            <a:extLst>
              <a:ext uri="{FF2B5EF4-FFF2-40B4-BE49-F238E27FC236}">
                <a16:creationId xmlns:a16="http://schemas.microsoft.com/office/drawing/2014/main" id="{04A5143A-2319-4526-BDD2-36C96A47D46F}"/>
              </a:ext>
            </a:extLst>
          </p:cNvPr>
          <p:cNvSpPr txBox="1"/>
          <p:nvPr/>
        </p:nvSpPr>
        <p:spPr>
          <a:xfrm>
            <a:off x="6751513" y="2482822"/>
            <a:ext cx="4767262" cy="2935287"/>
          </a:xfrm>
          <a:prstGeom prst="rect">
            <a:avLst/>
          </a:prstGeom>
          <a:solidFill>
            <a:srgbClr val="005596"/>
          </a:solidFill>
          <a:ln>
            <a:noFill/>
            <a:prstDash val="dash"/>
          </a:ln>
        </p:spPr>
        <p:txBody>
          <a:bodyPr wrap="square" rtlCol="0">
            <a:noAutofit/>
          </a:bodyPr>
          <a:lstStyle/>
          <a:p>
            <a:r>
              <a:rPr lang="en-US" dirty="0">
                <a:solidFill>
                  <a:schemeClr val="bg1"/>
                </a:solidFill>
              </a:rPr>
              <a:t>Pod</a:t>
            </a:r>
          </a:p>
        </p:txBody>
      </p:sp>
      <p:sp>
        <p:nvSpPr>
          <p:cNvPr id="14" name="TextBox 13">
            <a:extLst>
              <a:ext uri="{FF2B5EF4-FFF2-40B4-BE49-F238E27FC236}">
                <a16:creationId xmlns:a16="http://schemas.microsoft.com/office/drawing/2014/main" id="{C3DFC801-F1C4-4C1F-BD76-4534A37C8475}"/>
              </a:ext>
            </a:extLst>
          </p:cNvPr>
          <p:cNvSpPr txBox="1"/>
          <p:nvPr/>
        </p:nvSpPr>
        <p:spPr>
          <a:xfrm>
            <a:off x="6876926" y="3014634"/>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16" name="TextBox 15">
            <a:extLst>
              <a:ext uri="{FF2B5EF4-FFF2-40B4-BE49-F238E27FC236}">
                <a16:creationId xmlns:a16="http://schemas.microsoft.com/office/drawing/2014/main" id="{1665F60A-2B8B-4CAC-9591-4B56C488F375}"/>
              </a:ext>
            </a:extLst>
          </p:cNvPr>
          <p:cNvSpPr txBox="1"/>
          <p:nvPr/>
        </p:nvSpPr>
        <p:spPr>
          <a:xfrm>
            <a:off x="9160795" y="3014634"/>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2" name="TextBox 1">
            <a:extLst>
              <a:ext uri="{FF2B5EF4-FFF2-40B4-BE49-F238E27FC236}">
                <a16:creationId xmlns:a16="http://schemas.microsoft.com/office/drawing/2014/main" id="{0E31D194-8DD0-45A5-95F2-5FDA6D8B718D}"/>
              </a:ext>
            </a:extLst>
          </p:cNvPr>
          <p:cNvSpPr txBox="1"/>
          <p:nvPr/>
        </p:nvSpPr>
        <p:spPr>
          <a:xfrm>
            <a:off x="6777164" y="5543522"/>
            <a:ext cx="4767262" cy="701731"/>
          </a:xfrm>
          <a:prstGeom prst="rect">
            <a:avLst/>
          </a:prstGeom>
          <a:solidFill>
            <a:srgbClr val="005596"/>
          </a:solidFill>
          <a:ln>
            <a:noFill/>
            <a:prstDash val="dash"/>
          </a:ln>
        </p:spPr>
        <p:txBody>
          <a:bodyPr wrap="square" rtlCol="0" anchor="ctr">
            <a:noAutofit/>
          </a:bodyPr>
          <a:lstStyle/>
          <a:p>
            <a:pPr algn="ctr"/>
            <a:r>
              <a:rPr lang="en-US" dirty="0" err="1">
                <a:solidFill>
                  <a:schemeClr val="bg1"/>
                </a:solidFill>
              </a:rPr>
              <a:t>PersistentVolumeClaim</a:t>
            </a:r>
            <a:endParaRPr lang="en-US" dirty="0">
              <a:solidFill>
                <a:schemeClr val="bg1"/>
              </a:solidFill>
            </a:endParaRPr>
          </a:p>
        </p:txBody>
      </p:sp>
      <p:sp>
        <p:nvSpPr>
          <p:cNvPr id="3" name="TextBox 2">
            <a:extLst>
              <a:ext uri="{FF2B5EF4-FFF2-40B4-BE49-F238E27FC236}">
                <a16:creationId xmlns:a16="http://schemas.microsoft.com/office/drawing/2014/main" id="{F533C086-5965-46CE-B4A1-41B9BB1C8D45}"/>
              </a:ext>
            </a:extLst>
          </p:cNvPr>
          <p:cNvSpPr txBox="1"/>
          <p:nvPr/>
        </p:nvSpPr>
        <p:spPr>
          <a:xfrm>
            <a:off x="6777164" y="7105622"/>
            <a:ext cx="4767262" cy="701731"/>
          </a:xfrm>
          <a:prstGeom prst="rect">
            <a:avLst/>
          </a:prstGeom>
          <a:solidFill>
            <a:srgbClr val="005596"/>
          </a:solidFill>
          <a:ln>
            <a:noFill/>
            <a:prstDash val="dash"/>
          </a:ln>
        </p:spPr>
        <p:txBody>
          <a:bodyPr wrap="square" rtlCol="0" anchor="ctr">
            <a:noAutofit/>
          </a:bodyPr>
          <a:lstStyle/>
          <a:p>
            <a:pPr algn="ctr"/>
            <a:r>
              <a:rPr lang="en-US" dirty="0" err="1">
                <a:solidFill>
                  <a:schemeClr val="bg1"/>
                </a:solidFill>
              </a:rPr>
              <a:t>PersistentVolume</a:t>
            </a:r>
            <a:endParaRPr lang="en-US" dirty="0">
              <a:solidFill>
                <a:schemeClr val="bg1"/>
              </a:solidFill>
            </a:endParaRPr>
          </a:p>
        </p:txBody>
      </p:sp>
      <p:cxnSp>
        <p:nvCxnSpPr>
          <p:cNvPr id="5" name="Straight Arrow Connector 4">
            <a:extLst>
              <a:ext uri="{FF2B5EF4-FFF2-40B4-BE49-F238E27FC236}">
                <a16:creationId xmlns:a16="http://schemas.microsoft.com/office/drawing/2014/main" id="{B85B6D11-43D2-4043-8C7E-8C25A13684D0}"/>
              </a:ext>
            </a:extLst>
          </p:cNvPr>
          <p:cNvCxnSpPr>
            <a:stCxn id="2" idx="2"/>
            <a:endCxn id="3" idx="0"/>
          </p:cNvCxnSpPr>
          <p:nvPr/>
        </p:nvCxnSpPr>
        <p:spPr>
          <a:xfrm>
            <a:off x="9160795" y="6245253"/>
            <a:ext cx="0" cy="86036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421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Services</a:t>
            </a:r>
          </a:p>
        </p:txBody>
      </p:sp>
      <p:grpSp>
        <p:nvGrpSpPr>
          <p:cNvPr id="27" name="Group 26">
            <a:extLst>
              <a:ext uri="{FF2B5EF4-FFF2-40B4-BE49-F238E27FC236}">
                <a16:creationId xmlns:a16="http://schemas.microsoft.com/office/drawing/2014/main" id="{7345EF7C-AB37-4AEC-A07B-52E6D4355153}"/>
              </a:ext>
            </a:extLst>
          </p:cNvPr>
          <p:cNvGrpSpPr/>
          <p:nvPr/>
        </p:nvGrpSpPr>
        <p:grpSpPr>
          <a:xfrm>
            <a:off x="3414713" y="2286542"/>
            <a:ext cx="11466512" cy="5717090"/>
            <a:chOff x="3411538" y="2328360"/>
            <a:chExt cx="11466512" cy="5717090"/>
          </a:xfrm>
        </p:grpSpPr>
        <p:cxnSp>
          <p:nvCxnSpPr>
            <p:cNvPr id="23" name="Straight Arrow Connector 22">
              <a:extLst>
                <a:ext uri="{FF2B5EF4-FFF2-40B4-BE49-F238E27FC236}">
                  <a16:creationId xmlns:a16="http://schemas.microsoft.com/office/drawing/2014/main" id="{682D4514-A4E1-4CFD-9353-45F44BFAB09C}"/>
                </a:ext>
              </a:extLst>
            </p:cNvPr>
            <p:cNvCxnSpPr>
              <a:stCxn id="21" idx="2"/>
              <a:endCxn id="15" idx="0"/>
            </p:cNvCxnSpPr>
            <p:nvPr/>
          </p:nvCxnSpPr>
          <p:spPr>
            <a:xfrm flipH="1">
              <a:off x="5801394" y="3141160"/>
              <a:ext cx="3343400" cy="85934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09395E-A633-48AC-BE1A-961B479AE386}"/>
                </a:ext>
              </a:extLst>
            </p:cNvPr>
            <p:cNvCxnSpPr>
              <a:cxnSpLocks/>
              <a:stCxn id="21" idx="2"/>
              <a:endCxn id="19" idx="0"/>
            </p:cNvCxnSpPr>
            <p:nvPr/>
          </p:nvCxnSpPr>
          <p:spPr>
            <a:xfrm>
              <a:off x="9144794" y="3141160"/>
              <a:ext cx="3349625" cy="85934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A5143A-2319-4526-BDD2-36C96A47D46F}"/>
                </a:ext>
              </a:extLst>
            </p:cNvPr>
            <p:cNvSpPr txBox="1"/>
            <p:nvPr/>
          </p:nvSpPr>
          <p:spPr>
            <a:xfrm>
              <a:off x="3417888" y="4864072"/>
              <a:ext cx="4767262" cy="3181378"/>
            </a:xfrm>
            <a:prstGeom prst="rect">
              <a:avLst/>
            </a:prstGeom>
            <a:solidFill>
              <a:srgbClr val="005596"/>
            </a:solidFill>
            <a:ln>
              <a:noFill/>
              <a:prstDash val="dash"/>
            </a:ln>
          </p:spPr>
          <p:txBody>
            <a:bodyPr wrap="square" rtlCol="0">
              <a:noAutofit/>
            </a:bodyPr>
            <a:lstStyle/>
            <a:p>
              <a:r>
                <a:rPr lang="en-US" dirty="0">
                  <a:solidFill>
                    <a:schemeClr val="bg1"/>
                  </a:solidFill>
                </a:rPr>
                <a:t>Pod</a:t>
              </a:r>
              <a:br>
                <a:rPr lang="en-US" dirty="0">
                  <a:solidFill>
                    <a:schemeClr val="bg1"/>
                  </a:solidFill>
                </a:rPr>
              </a:br>
              <a:r>
                <a:rPr lang="en-US" sz="1800" dirty="0">
                  <a:solidFill>
                    <a:schemeClr val="bg1"/>
                  </a:solidFill>
                </a:rPr>
                <a:t>app=</a:t>
              </a:r>
              <a:r>
                <a:rPr lang="en-US" sz="1800" dirty="0" err="1">
                  <a:solidFill>
                    <a:schemeClr val="bg1"/>
                  </a:solidFill>
                </a:rPr>
                <a:t>nginx</a:t>
              </a:r>
              <a:endParaRPr lang="en-US" sz="1800" dirty="0">
                <a:solidFill>
                  <a:schemeClr val="bg1"/>
                </a:solidFill>
              </a:endParaRPr>
            </a:p>
          </p:txBody>
        </p:sp>
        <p:sp>
          <p:nvSpPr>
            <p:cNvPr id="14" name="TextBox 13">
              <a:extLst>
                <a:ext uri="{FF2B5EF4-FFF2-40B4-BE49-F238E27FC236}">
                  <a16:creationId xmlns:a16="http://schemas.microsoft.com/office/drawing/2014/main" id="{C3DFC801-F1C4-4C1F-BD76-4534A37C8475}"/>
                </a:ext>
              </a:extLst>
            </p:cNvPr>
            <p:cNvSpPr txBox="1"/>
            <p:nvPr/>
          </p:nvSpPr>
          <p:spPr>
            <a:xfrm>
              <a:off x="3549651" y="5660996"/>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16" name="TextBox 15">
              <a:extLst>
                <a:ext uri="{FF2B5EF4-FFF2-40B4-BE49-F238E27FC236}">
                  <a16:creationId xmlns:a16="http://schemas.microsoft.com/office/drawing/2014/main" id="{1665F60A-2B8B-4CAC-9591-4B56C488F375}"/>
                </a:ext>
              </a:extLst>
            </p:cNvPr>
            <p:cNvSpPr txBox="1"/>
            <p:nvPr/>
          </p:nvSpPr>
          <p:spPr>
            <a:xfrm>
              <a:off x="5833520" y="5660996"/>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4" name="TextBox 3">
              <a:extLst>
                <a:ext uri="{FF2B5EF4-FFF2-40B4-BE49-F238E27FC236}">
                  <a16:creationId xmlns:a16="http://schemas.microsoft.com/office/drawing/2014/main" id="{9F6EA5BF-40B4-432A-A62F-9FBFDB405E98}"/>
                </a:ext>
              </a:extLst>
            </p:cNvPr>
            <p:cNvSpPr txBox="1"/>
            <p:nvPr/>
          </p:nvSpPr>
          <p:spPr>
            <a:xfrm>
              <a:off x="10110788" y="4864072"/>
              <a:ext cx="4767262" cy="3181378"/>
            </a:xfrm>
            <a:prstGeom prst="rect">
              <a:avLst/>
            </a:prstGeom>
            <a:solidFill>
              <a:srgbClr val="005596"/>
            </a:solidFill>
            <a:ln>
              <a:noFill/>
              <a:prstDash val="dash"/>
            </a:ln>
          </p:spPr>
          <p:txBody>
            <a:bodyPr wrap="square" rtlCol="0">
              <a:noAutofit/>
            </a:bodyPr>
            <a:lstStyle/>
            <a:p>
              <a:r>
                <a:rPr lang="en-US" dirty="0">
                  <a:solidFill>
                    <a:schemeClr val="bg1"/>
                  </a:solidFill>
                </a:rPr>
                <a:t>Pod</a:t>
              </a:r>
              <a:br>
                <a:rPr lang="en-US" dirty="0">
                  <a:solidFill>
                    <a:schemeClr val="bg1"/>
                  </a:solidFill>
                </a:rPr>
              </a:br>
              <a:r>
                <a:rPr lang="en-US" sz="1800" dirty="0">
                  <a:solidFill>
                    <a:schemeClr val="bg1"/>
                  </a:solidFill>
                </a:rPr>
                <a:t>app=</a:t>
              </a:r>
              <a:r>
                <a:rPr lang="en-US" sz="1800" dirty="0" err="1">
                  <a:solidFill>
                    <a:schemeClr val="bg1"/>
                  </a:solidFill>
                </a:rPr>
                <a:t>nginx</a:t>
              </a:r>
              <a:endParaRPr lang="en-US" sz="1800" dirty="0">
                <a:solidFill>
                  <a:schemeClr val="bg1"/>
                </a:solidFill>
              </a:endParaRPr>
            </a:p>
          </p:txBody>
        </p:sp>
        <p:sp>
          <p:nvSpPr>
            <p:cNvPr id="6" name="TextBox 5">
              <a:extLst>
                <a:ext uri="{FF2B5EF4-FFF2-40B4-BE49-F238E27FC236}">
                  <a16:creationId xmlns:a16="http://schemas.microsoft.com/office/drawing/2014/main" id="{71F8294D-9468-43FD-BF8E-BD3BC46556BE}"/>
                </a:ext>
              </a:extLst>
            </p:cNvPr>
            <p:cNvSpPr txBox="1"/>
            <p:nvPr/>
          </p:nvSpPr>
          <p:spPr>
            <a:xfrm>
              <a:off x="10242551" y="5660996"/>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8" name="TextBox 7">
              <a:extLst>
                <a:ext uri="{FF2B5EF4-FFF2-40B4-BE49-F238E27FC236}">
                  <a16:creationId xmlns:a16="http://schemas.microsoft.com/office/drawing/2014/main" id="{11C3D516-588A-4241-B523-065787AD8E97}"/>
                </a:ext>
              </a:extLst>
            </p:cNvPr>
            <p:cNvSpPr txBox="1"/>
            <p:nvPr/>
          </p:nvSpPr>
          <p:spPr>
            <a:xfrm>
              <a:off x="12526420" y="5660996"/>
              <a:ext cx="2245518" cy="2263776"/>
            </a:xfrm>
            <a:prstGeom prst="rect">
              <a:avLst/>
            </a:prstGeom>
            <a:solidFill>
              <a:schemeClr val="bg1"/>
            </a:solidFill>
            <a:ln>
              <a:noFill/>
              <a:prstDash val="dash"/>
            </a:ln>
          </p:spPr>
          <p:txBody>
            <a:bodyPr wrap="square" rtlCol="0">
              <a:noAutofit/>
            </a:bodyPr>
            <a:lstStyle/>
            <a:p>
              <a:r>
                <a:rPr lang="en-US" dirty="0"/>
                <a:t>Container</a:t>
              </a:r>
            </a:p>
          </p:txBody>
        </p:sp>
        <p:sp>
          <p:nvSpPr>
            <p:cNvPr id="15" name="TextBox 14">
              <a:extLst>
                <a:ext uri="{FF2B5EF4-FFF2-40B4-BE49-F238E27FC236}">
                  <a16:creationId xmlns:a16="http://schemas.microsoft.com/office/drawing/2014/main" id="{6391AEB6-2645-42EC-926A-92FB815A13A8}"/>
                </a:ext>
              </a:extLst>
            </p:cNvPr>
            <p:cNvSpPr txBox="1"/>
            <p:nvPr/>
          </p:nvSpPr>
          <p:spPr>
            <a:xfrm>
              <a:off x="3417763" y="4000500"/>
              <a:ext cx="4767262" cy="812800"/>
            </a:xfrm>
            <a:prstGeom prst="rect">
              <a:avLst/>
            </a:prstGeom>
            <a:solidFill>
              <a:srgbClr val="005596"/>
            </a:solidFill>
            <a:ln>
              <a:noFill/>
              <a:prstDash val="dash"/>
            </a:ln>
          </p:spPr>
          <p:txBody>
            <a:bodyPr wrap="square" rtlCol="0">
              <a:noAutofit/>
            </a:bodyPr>
            <a:lstStyle/>
            <a:p>
              <a:r>
                <a:rPr lang="en-US" dirty="0">
                  <a:solidFill>
                    <a:schemeClr val="bg1"/>
                  </a:solidFill>
                </a:rPr>
                <a:t>Endpoint</a:t>
              </a:r>
              <a:br>
                <a:rPr lang="en-US" dirty="0">
                  <a:solidFill>
                    <a:schemeClr val="bg1"/>
                  </a:solidFill>
                </a:rPr>
              </a:br>
              <a:r>
                <a:rPr lang="en-US" sz="1800" dirty="0">
                  <a:solidFill>
                    <a:schemeClr val="bg1"/>
                  </a:solidFill>
                </a:rPr>
                <a:t>app=</a:t>
              </a:r>
              <a:r>
                <a:rPr lang="en-US" sz="1800" dirty="0" err="1">
                  <a:solidFill>
                    <a:schemeClr val="bg1"/>
                  </a:solidFill>
                </a:rPr>
                <a:t>nginx</a:t>
              </a:r>
              <a:endParaRPr lang="en-US" sz="1800" dirty="0">
                <a:solidFill>
                  <a:schemeClr val="bg1"/>
                </a:solidFill>
              </a:endParaRPr>
            </a:p>
          </p:txBody>
        </p:sp>
        <p:sp>
          <p:nvSpPr>
            <p:cNvPr id="19" name="TextBox 18">
              <a:extLst>
                <a:ext uri="{FF2B5EF4-FFF2-40B4-BE49-F238E27FC236}">
                  <a16:creationId xmlns:a16="http://schemas.microsoft.com/office/drawing/2014/main" id="{B39AE537-2AEF-4F66-BF2F-A8D223AB2E7A}"/>
                </a:ext>
              </a:extLst>
            </p:cNvPr>
            <p:cNvSpPr txBox="1"/>
            <p:nvPr/>
          </p:nvSpPr>
          <p:spPr>
            <a:xfrm>
              <a:off x="10110788" y="4000500"/>
              <a:ext cx="4767262" cy="812800"/>
            </a:xfrm>
            <a:prstGeom prst="rect">
              <a:avLst/>
            </a:prstGeom>
            <a:solidFill>
              <a:srgbClr val="005596"/>
            </a:solidFill>
            <a:ln>
              <a:noFill/>
              <a:prstDash val="dash"/>
            </a:ln>
          </p:spPr>
          <p:txBody>
            <a:bodyPr wrap="square" rtlCol="0">
              <a:noAutofit/>
            </a:bodyPr>
            <a:lstStyle/>
            <a:p>
              <a:r>
                <a:rPr lang="en-US" dirty="0">
                  <a:solidFill>
                    <a:schemeClr val="bg1"/>
                  </a:solidFill>
                </a:rPr>
                <a:t>Endpoint</a:t>
              </a:r>
              <a:br>
                <a:rPr lang="en-US" dirty="0">
                  <a:solidFill>
                    <a:schemeClr val="bg1"/>
                  </a:solidFill>
                </a:rPr>
              </a:br>
              <a:r>
                <a:rPr lang="en-US" sz="1800" dirty="0">
                  <a:solidFill>
                    <a:schemeClr val="bg1"/>
                  </a:solidFill>
                </a:rPr>
                <a:t>app=</a:t>
              </a:r>
              <a:r>
                <a:rPr lang="en-US" sz="1800" dirty="0" err="1">
                  <a:solidFill>
                    <a:schemeClr val="bg1"/>
                  </a:solidFill>
                </a:rPr>
                <a:t>nginx</a:t>
              </a:r>
              <a:endParaRPr lang="en-US" sz="1800" dirty="0">
                <a:solidFill>
                  <a:schemeClr val="bg1"/>
                </a:solidFill>
              </a:endParaRPr>
            </a:p>
          </p:txBody>
        </p:sp>
        <p:sp>
          <p:nvSpPr>
            <p:cNvPr id="21" name="TextBox 20">
              <a:extLst>
                <a:ext uri="{FF2B5EF4-FFF2-40B4-BE49-F238E27FC236}">
                  <a16:creationId xmlns:a16="http://schemas.microsoft.com/office/drawing/2014/main" id="{B18C3EC0-2E6B-4058-BCE6-A5FE51548C87}"/>
                </a:ext>
              </a:extLst>
            </p:cNvPr>
            <p:cNvSpPr txBox="1"/>
            <p:nvPr/>
          </p:nvSpPr>
          <p:spPr>
            <a:xfrm>
              <a:off x="3411538" y="2328360"/>
              <a:ext cx="11466512" cy="812800"/>
            </a:xfrm>
            <a:prstGeom prst="rect">
              <a:avLst/>
            </a:prstGeom>
            <a:solidFill>
              <a:srgbClr val="005596"/>
            </a:solidFill>
            <a:ln>
              <a:noFill/>
              <a:prstDash val="dash"/>
            </a:ln>
          </p:spPr>
          <p:txBody>
            <a:bodyPr wrap="square" rtlCol="0">
              <a:noAutofit/>
            </a:bodyPr>
            <a:lstStyle/>
            <a:p>
              <a:pPr algn="ctr"/>
              <a:r>
                <a:rPr lang="en-US" dirty="0">
                  <a:solidFill>
                    <a:schemeClr val="bg1"/>
                  </a:solidFill>
                </a:rPr>
                <a:t>Service</a:t>
              </a:r>
              <a:br>
                <a:rPr lang="en-US" dirty="0">
                  <a:solidFill>
                    <a:schemeClr val="bg1"/>
                  </a:solidFill>
                </a:rPr>
              </a:br>
              <a:r>
                <a:rPr lang="en-US" sz="1800" dirty="0">
                  <a:solidFill>
                    <a:schemeClr val="bg1"/>
                  </a:solidFill>
                </a:rPr>
                <a:t>app=</a:t>
              </a:r>
              <a:r>
                <a:rPr lang="en-US" sz="1800" dirty="0" err="1">
                  <a:solidFill>
                    <a:schemeClr val="bg1"/>
                  </a:solidFill>
                </a:rPr>
                <a:t>nginx</a:t>
              </a:r>
              <a:endParaRPr lang="en-US" sz="1800" dirty="0">
                <a:solidFill>
                  <a:schemeClr val="bg1"/>
                </a:solidFill>
              </a:endParaRPr>
            </a:p>
          </p:txBody>
        </p:sp>
      </p:grpSp>
    </p:spTree>
    <p:extLst>
      <p:ext uri="{BB962C8B-B14F-4D97-AF65-F5344CB8AC3E}">
        <p14:creationId xmlns:p14="http://schemas.microsoft.com/office/powerpoint/2010/main" val="136308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Load Balancers</a:t>
            </a:r>
          </a:p>
        </p:txBody>
      </p:sp>
      <p:sp>
        <p:nvSpPr>
          <p:cNvPr id="2" name="TextBox 1">
            <a:extLst>
              <a:ext uri="{FF2B5EF4-FFF2-40B4-BE49-F238E27FC236}">
                <a16:creationId xmlns:a16="http://schemas.microsoft.com/office/drawing/2014/main" id="{0035AF1C-BBED-4B1E-9F4F-5FD74E82A7EA}"/>
              </a:ext>
            </a:extLst>
          </p:cNvPr>
          <p:cNvSpPr txBox="1"/>
          <p:nvPr/>
        </p:nvSpPr>
        <p:spPr>
          <a:xfrm>
            <a:off x="515590"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3" name="TextBox 2">
            <a:extLst>
              <a:ext uri="{FF2B5EF4-FFF2-40B4-BE49-F238E27FC236}">
                <a16:creationId xmlns:a16="http://schemas.microsoft.com/office/drawing/2014/main" id="{0F3BAD6D-8DE1-4B8B-9568-95ADC5FEFBE4}"/>
              </a:ext>
            </a:extLst>
          </p:cNvPr>
          <p:cNvSpPr txBox="1"/>
          <p:nvPr/>
        </p:nvSpPr>
        <p:spPr>
          <a:xfrm>
            <a:off x="6442373"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5" name="TextBox 4">
            <a:extLst>
              <a:ext uri="{FF2B5EF4-FFF2-40B4-BE49-F238E27FC236}">
                <a16:creationId xmlns:a16="http://schemas.microsoft.com/office/drawing/2014/main" id="{03BBD0F3-5F1C-4DF8-A6E2-216C9C5039F5}"/>
              </a:ext>
            </a:extLst>
          </p:cNvPr>
          <p:cNvSpPr txBox="1"/>
          <p:nvPr/>
        </p:nvSpPr>
        <p:spPr>
          <a:xfrm>
            <a:off x="12369156"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grpSp>
        <p:nvGrpSpPr>
          <p:cNvPr id="22" name="Group 21">
            <a:extLst>
              <a:ext uri="{FF2B5EF4-FFF2-40B4-BE49-F238E27FC236}">
                <a16:creationId xmlns:a16="http://schemas.microsoft.com/office/drawing/2014/main" id="{D7CDAD34-6530-4127-98C1-C7170D2F623A}"/>
              </a:ext>
            </a:extLst>
          </p:cNvPr>
          <p:cNvGrpSpPr/>
          <p:nvPr/>
        </p:nvGrpSpPr>
        <p:grpSpPr>
          <a:xfrm>
            <a:off x="720065" y="4606301"/>
            <a:ext cx="2645435" cy="1826249"/>
            <a:chOff x="720065" y="3476001"/>
            <a:chExt cx="2645435" cy="1826249"/>
          </a:xfrm>
        </p:grpSpPr>
        <p:sp>
          <p:nvSpPr>
            <p:cNvPr id="25" name="TextBox 24">
              <a:extLst>
                <a:ext uri="{FF2B5EF4-FFF2-40B4-BE49-F238E27FC236}">
                  <a16:creationId xmlns:a16="http://schemas.microsoft.com/office/drawing/2014/main" id="{0C39BB1E-1D0A-467C-BF4B-487C09D034AB}"/>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dirty="0">
                  <a:solidFill>
                    <a:srgbClr val="404040"/>
                  </a:solidFill>
                </a:rPr>
                <a:t>Pod</a:t>
              </a:r>
            </a:p>
          </p:txBody>
        </p:sp>
        <p:sp>
          <p:nvSpPr>
            <p:cNvPr id="26" name="TextBox 25">
              <a:extLst>
                <a:ext uri="{FF2B5EF4-FFF2-40B4-BE49-F238E27FC236}">
                  <a16:creationId xmlns:a16="http://schemas.microsoft.com/office/drawing/2014/main" id="{A30FFD48-0146-4755-B334-8BFB79BD31A0}"/>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28" name="TextBox 27">
              <a:extLst>
                <a:ext uri="{FF2B5EF4-FFF2-40B4-BE49-F238E27FC236}">
                  <a16:creationId xmlns:a16="http://schemas.microsoft.com/office/drawing/2014/main" id="{FDC4EA38-2A5E-4CB9-A71F-BCDC8AC98CF4}"/>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cxnSp>
        <p:nvCxnSpPr>
          <p:cNvPr id="10" name="Straight Connector 9">
            <a:extLst>
              <a:ext uri="{FF2B5EF4-FFF2-40B4-BE49-F238E27FC236}">
                <a16:creationId xmlns:a16="http://schemas.microsoft.com/office/drawing/2014/main" id="{B648A7D0-48A9-4653-9E71-B4F3FC23E175}"/>
              </a:ext>
            </a:extLst>
          </p:cNvPr>
          <p:cNvCxnSpPr/>
          <p:nvPr/>
        </p:nvCxnSpPr>
        <p:spPr>
          <a:xfrm>
            <a:off x="720065" y="7092950"/>
            <a:ext cx="16748785"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DAEA3E-C189-4F17-8018-449443DDAA91}"/>
              </a:ext>
            </a:extLst>
          </p:cNvPr>
          <p:cNvCxnSpPr>
            <a:cxnSpLocks/>
            <a:stCxn id="25" idx="2"/>
          </p:cNvCxnSpPr>
          <p:nvPr/>
        </p:nvCxnSpPr>
        <p:spPr>
          <a:xfrm>
            <a:off x="2042783" y="6432550"/>
            <a:ext cx="0" cy="66040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40DB4E-8E09-400A-89AB-65FCE62C229A}"/>
              </a:ext>
            </a:extLst>
          </p:cNvPr>
          <p:cNvSpPr txBox="1"/>
          <p:nvPr/>
        </p:nvSpPr>
        <p:spPr>
          <a:xfrm>
            <a:off x="6442372" y="3068554"/>
            <a:ext cx="5411193" cy="701731"/>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Load Balancer</a:t>
            </a:r>
          </a:p>
        </p:txBody>
      </p:sp>
      <p:cxnSp>
        <p:nvCxnSpPr>
          <p:cNvPr id="35" name="Straight Connector 34">
            <a:extLst>
              <a:ext uri="{FF2B5EF4-FFF2-40B4-BE49-F238E27FC236}">
                <a16:creationId xmlns:a16="http://schemas.microsoft.com/office/drawing/2014/main" id="{1A50F25D-B4C3-47F2-8138-E4B59B267B48}"/>
              </a:ext>
            </a:extLst>
          </p:cNvPr>
          <p:cNvCxnSpPr>
            <a:cxnSpLocks/>
            <a:stCxn id="33" idx="2"/>
          </p:cNvCxnSpPr>
          <p:nvPr/>
        </p:nvCxnSpPr>
        <p:spPr>
          <a:xfrm>
            <a:off x="9147969" y="3770285"/>
            <a:ext cx="0" cy="3322665"/>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307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Ingress</a:t>
            </a:r>
          </a:p>
        </p:txBody>
      </p:sp>
      <p:sp>
        <p:nvSpPr>
          <p:cNvPr id="2" name="TextBox 1">
            <a:extLst>
              <a:ext uri="{FF2B5EF4-FFF2-40B4-BE49-F238E27FC236}">
                <a16:creationId xmlns:a16="http://schemas.microsoft.com/office/drawing/2014/main" id="{0035AF1C-BBED-4B1E-9F4F-5FD74E82A7EA}"/>
              </a:ext>
            </a:extLst>
          </p:cNvPr>
          <p:cNvSpPr txBox="1"/>
          <p:nvPr/>
        </p:nvSpPr>
        <p:spPr>
          <a:xfrm>
            <a:off x="515590"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3" name="TextBox 2">
            <a:extLst>
              <a:ext uri="{FF2B5EF4-FFF2-40B4-BE49-F238E27FC236}">
                <a16:creationId xmlns:a16="http://schemas.microsoft.com/office/drawing/2014/main" id="{0F3BAD6D-8DE1-4B8B-9568-95ADC5FEFBE4}"/>
              </a:ext>
            </a:extLst>
          </p:cNvPr>
          <p:cNvSpPr txBox="1"/>
          <p:nvPr/>
        </p:nvSpPr>
        <p:spPr>
          <a:xfrm>
            <a:off x="6442373"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5" name="TextBox 4">
            <a:extLst>
              <a:ext uri="{FF2B5EF4-FFF2-40B4-BE49-F238E27FC236}">
                <a16:creationId xmlns:a16="http://schemas.microsoft.com/office/drawing/2014/main" id="{03BBD0F3-5F1C-4DF8-A6E2-216C9C5039F5}"/>
              </a:ext>
            </a:extLst>
          </p:cNvPr>
          <p:cNvSpPr txBox="1"/>
          <p:nvPr/>
        </p:nvSpPr>
        <p:spPr>
          <a:xfrm>
            <a:off x="12369156" y="4451350"/>
            <a:ext cx="5411193" cy="4362450"/>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grpSp>
        <p:nvGrpSpPr>
          <p:cNvPr id="22" name="Group 21">
            <a:extLst>
              <a:ext uri="{FF2B5EF4-FFF2-40B4-BE49-F238E27FC236}">
                <a16:creationId xmlns:a16="http://schemas.microsoft.com/office/drawing/2014/main" id="{D7CDAD34-6530-4127-98C1-C7170D2F623A}"/>
              </a:ext>
            </a:extLst>
          </p:cNvPr>
          <p:cNvGrpSpPr/>
          <p:nvPr/>
        </p:nvGrpSpPr>
        <p:grpSpPr>
          <a:xfrm>
            <a:off x="720065" y="4606301"/>
            <a:ext cx="2645435" cy="1826249"/>
            <a:chOff x="720065" y="3476001"/>
            <a:chExt cx="2645435" cy="1826249"/>
          </a:xfrm>
        </p:grpSpPr>
        <p:sp>
          <p:nvSpPr>
            <p:cNvPr id="25" name="TextBox 24">
              <a:extLst>
                <a:ext uri="{FF2B5EF4-FFF2-40B4-BE49-F238E27FC236}">
                  <a16:creationId xmlns:a16="http://schemas.microsoft.com/office/drawing/2014/main" id="{0C39BB1E-1D0A-467C-BF4B-487C09D034AB}"/>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dirty="0">
                  <a:solidFill>
                    <a:srgbClr val="404040"/>
                  </a:solidFill>
                </a:rPr>
                <a:t>Pod</a:t>
              </a:r>
            </a:p>
          </p:txBody>
        </p:sp>
        <p:sp>
          <p:nvSpPr>
            <p:cNvPr id="26" name="TextBox 25">
              <a:extLst>
                <a:ext uri="{FF2B5EF4-FFF2-40B4-BE49-F238E27FC236}">
                  <a16:creationId xmlns:a16="http://schemas.microsoft.com/office/drawing/2014/main" id="{A30FFD48-0146-4755-B334-8BFB79BD31A0}"/>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28" name="TextBox 27">
              <a:extLst>
                <a:ext uri="{FF2B5EF4-FFF2-40B4-BE49-F238E27FC236}">
                  <a16:creationId xmlns:a16="http://schemas.microsoft.com/office/drawing/2014/main" id="{FDC4EA38-2A5E-4CB9-A71F-BCDC8AC98CF4}"/>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cxnSp>
        <p:nvCxnSpPr>
          <p:cNvPr id="10" name="Straight Connector 9">
            <a:extLst>
              <a:ext uri="{FF2B5EF4-FFF2-40B4-BE49-F238E27FC236}">
                <a16:creationId xmlns:a16="http://schemas.microsoft.com/office/drawing/2014/main" id="{B648A7D0-48A9-4653-9E71-B4F3FC23E175}"/>
              </a:ext>
            </a:extLst>
          </p:cNvPr>
          <p:cNvCxnSpPr/>
          <p:nvPr/>
        </p:nvCxnSpPr>
        <p:spPr>
          <a:xfrm>
            <a:off x="720065" y="7092950"/>
            <a:ext cx="16748785" cy="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DAEA3E-C189-4F17-8018-449443DDAA91}"/>
              </a:ext>
            </a:extLst>
          </p:cNvPr>
          <p:cNvCxnSpPr>
            <a:cxnSpLocks/>
            <a:stCxn id="25" idx="2"/>
          </p:cNvCxnSpPr>
          <p:nvPr/>
        </p:nvCxnSpPr>
        <p:spPr>
          <a:xfrm>
            <a:off x="2042783" y="6432550"/>
            <a:ext cx="0" cy="66040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40DB4E-8E09-400A-89AB-65FCE62C229A}"/>
              </a:ext>
            </a:extLst>
          </p:cNvPr>
          <p:cNvSpPr txBox="1"/>
          <p:nvPr/>
        </p:nvSpPr>
        <p:spPr>
          <a:xfrm>
            <a:off x="6442372" y="3068554"/>
            <a:ext cx="5411193" cy="701731"/>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Load Balancer</a:t>
            </a:r>
          </a:p>
        </p:txBody>
      </p:sp>
      <p:cxnSp>
        <p:nvCxnSpPr>
          <p:cNvPr id="35" name="Straight Connector 34">
            <a:extLst>
              <a:ext uri="{FF2B5EF4-FFF2-40B4-BE49-F238E27FC236}">
                <a16:creationId xmlns:a16="http://schemas.microsoft.com/office/drawing/2014/main" id="{1A50F25D-B4C3-47F2-8138-E4B59B267B48}"/>
              </a:ext>
            </a:extLst>
          </p:cNvPr>
          <p:cNvCxnSpPr>
            <a:cxnSpLocks/>
            <a:stCxn id="33" idx="2"/>
          </p:cNvCxnSpPr>
          <p:nvPr/>
        </p:nvCxnSpPr>
        <p:spPr>
          <a:xfrm>
            <a:off x="9147969" y="3770285"/>
            <a:ext cx="0" cy="3322665"/>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51EA7-80D1-4307-B7C9-4D271F2B6FDD}"/>
              </a:ext>
            </a:extLst>
          </p:cNvPr>
          <p:cNvCxnSpPr>
            <a:cxnSpLocks/>
          </p:cNvCxnSpPr>
          <p:nvPr/>
        </p:nvCxnSpPr>
        <p:spPr>
          <a:xfrm>
            <a:off x="13866482" y="6432550"/>
            <a:ext cx="0" cy="66040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D1904462-88B6-4E13-A21B-C2AE0A34E7BC}"/>
              </a:ext>
            </a:extLst>
          </p:cNvPr>
          <p:cNvCxnSpPr>
            <a:cxnSpLocks/>
          </p:cNvCxnSpPr>
          <p:nvPr/>
        </p:nvCxnSpPr>
        <p:spPr>
          <a:xfrm>
            <a:off x="9322579" y="3975100"/>
            <a:ext cx="3920121" cy="2501724"/>
          </a:xfrm>
          <a:prstGeom prst="bentConnector4">
            <a:avLst>
              <a:gd name="adj1" fmla="val 1037"/>
              <a:gd name="adj2" fmla="val 112945"/>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A56A7D5-CAAC-4CB3-BEEF-03DF4FCF53CA}"/>
              </a:ext>
            </a:extLst>
          </p:cNvPr>
          <p:cNvCxnSpPr>
            <a:cxnSpLocks/>
          </p:cNvCxnSpPr>
          <p:nvPr/>
        </p:nvCxnSpPr>
        <p:spPr>
          <a:xfrm rot="5400000" flipH="1">
            <a:off x="8529649" y="542837"/>
            <a:ext cx="56974" cy="11823700"/>
          </a:xfrm>
          <a:prstGeom prst="bentConnector3">
            <a:avLst>
              <a:gd name="adj1" fmla="val -82476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5BDDF43-6108-479B-8234-8C9025155843}"/>
              </a:ext>
            </a:extLst>
          </p:cNvPr>
          <p:cNvGrpSpPr/>
          <p:nvPr/>
        </p:nvGrpSpPr>
        <p:grpSpPr>
          <a:xfrm>
            <a:off x="12543765" y="4663275"/>
            <a:ext cx="2645435" cy="1826249"/>
            <a:chOff x="720065" y="3476001"/>
            <a:chExt cx="2645435" cy="1826249"/>
          </a:xfrm>
        </p:grpSpPr>
        <p:sp>
          <p:nvSpPr>
            <p:cNvPr id="15" name="TextBox 14">
              <a:extLst>
                <a:ext uri="{FF2B5EF4-FFF2-40B4-BE49-F238E27FC236}">
                  <a16:creationId xmlns:a16="http://schemas.microsoft.com/office/drawing/2014/main" id="{747AEB6F-E382-437A-931B-2DC59D17EF51}"/>
                </a:ext>
              </a:extLst>
            </p:cNvPr>
            <p:cNvSpPr txBox="1"/>
            <p:nvPr/>
          </p:nvSpPr>
          <p:spPr>
            <a:xfrm>
              <a:off x="720065" y="3476001"/>
              <a:ext cx="2645435" cy="1826249"/>
            </a:xfrm>
            <a:prstGeom prst="rect">
              <a:avLst/>
            </a:prstGeom>
            <a:solidFill>
              <a:schemeClr val="bg1"/>
            </a:solidFill>
            <a:ln>
              <a:solidFill>
                <a:schemeClr val="bg1"/>
              </a:solidFill>
              <a:prstDash val="dash"/>
            </a:ln>
          </p:spPr>
          <p:txBody>
            <a:bodyPr wrap="square" rtlCol="0">
              <a:noAutofit/>
            </a:bodyPr>
            <a:lstStyle/>
            <a:p>
              <a:r>
                <a:rPr lang="en-US" sz="2000" dirty="0">
                  <a:solidFill>
                    <a:srgbClr val="404040"/>
                  </a:solidFill>
                </a:rPr>
                <a:t>Ingress Controller</a:t>
              </a:r>
            </a:p>
          </p:txBody>
        </p:sp>
        <p:sp>
          <p:nvSpPr>
            <p:cNvPr id="16" name="TextBox 15">
              <a:extLst>
                <a:ext uri="{FF2B5EF4-FFF2-40B4-BE49-F238E27FC236}">
                  <a16:creationId xmlns:a16="http://schemas.microsoft.com/office/drawing/2014/main" id="{E98183D5-A027-4BEC-93C0-46E860ADAA78}"/>
                </a:ext>
              </a:extLst>
            </p:cNvPr>
            <p:cNvSpPr txBox="1"/>
            <p:nvPr/>
          </p:nvSpPr>
          <p:spPr>
            <a:xfrm>
              <a:off x="844100"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sp>
          <p:nvSpPr>
            <p:cNvPr id="17" name="TextBox 16">
              <a:extLst>
                <a:ext uri="{FF2B5EF4-FFF2-40B4-BE49-F238E27FC236}">
                  <a16:creationId xmlns:a16="http://schemas.microsoft.com/office/drawing/2014/main" id="{7C8D8497-2E58-430C-80CA-5C0E6EAA64F5}"/>
                </a:ext>
              </a:extLst>
            </p:cNvPr>
            <p:cNvSpPr txBox="1"/>
            <p:nvPr/>
          </p:nvSpPr>
          <p:spPr>
            <a:xfrm>
              <a:off x="2071386" y="4133850"/>
              <a:ext cx="1149800" cy="1066800"/>
            </a:xfrm>
            <a:prstGeom prst="rect">
              <a:avLst/>
            </a:prstGeom>
            <a:solidFill>
              <a:schemeClr val="bg1"/>
            </a:solidFill>
            <a:ln>
              <a:solidFill>
                <a:srgbClr val="005596"/>
              </a:solidFill>
              <a:prstDash val="dash"/>
            </a:ln>
          </p:spPr>
          <p:txBody>
            <a:bodyPr wrap="square" rtlCol="0">
              <a:noAutofit/>
            </a:bodyPr>
            <a:lstStyle/>
            <a:p>
              <a:pPr algn="ctr"/>
              <a:r>
                <a:rPr lang="en-US" sz="1400" dirty="0">
                  <a:solidFill>
                    <a:srgbClr val="404040"/>
                  </a:solidFill>
                </a:rPr>
                <a:t>Container</a:t>
              </a:r>
            </a:p>
          </p:txBody>
        </p:sp>
      </p:grpSp>
    </p:spTree>
    <p:extLst>
      <p:ext uri="{BB962C8B-B14F-4D97-AF65-F5344CB8AC3E}">
        <p14:creationId xmlns:p14="http://schemas.microsoft.com/office/powerpoint/2010/main" val="938377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Jobs &amp; </a:t>
            </a:r>
            <a:r>
              <a:rPr lang="en-US" dirty="0" err="1"/>
              <a:t>CronJobs</a:t>
            </a:r>
            <a:endParaRPr lang="en-US" dirty="0"/>
          </a:p>
        </p:txBody>
      </p:sp>
      <p:sp>
        <p:nvSpPr>
          <p:cNvPr id="4" name="Text Placeholder 3">
            <a:extLst>
              <a:ext uri="{FF2B5EF4-FFF2-40B4-BE49-F238E27FC236}">
                <a16:creationId xmlns:a16="http://schemas.microsoft.com/office/drawing/2014/main" id="{D784E711-3255-4B63-BBBB-9F6F6844A08A}"/>
              </a:ext>
            </a:extLst>
          </p:cNvPr>
          <p:cNvSpPr>
            <a:spLocks noGrp="1"/>
          </p:cNvSpPr>
          <p:nvPr>
            <p:ph type="body" sz="quarter" idx="10"/>
          </p:nvPr>
        </p:nvSpPr>
        <p:spPr>
          <a:xfrm>
            <a:off x="3387918" y="1800003"/>
            <a:ext cx="11520103" cy="7331333"/>
          </a:xfrm>
        </p:spPr>
        <p:txBody>
          <a:bodyPr anchor="ctr"/>
          <a:lstStyle/>
          <a:p>
            <a:r>
              <a:rPr lang="en-US" dirty="0">
                <a:solidFill>
                  <a:srgbClr val="005596"/>
                </a:solidFill>
              </a:rPr>
              <a:t> </a:t>
            </a:r>
            <a:r>
              <a:rPr lang="en-US" dirty="0">
                <a:solidFill>
                  <a:srgbClr val="F18800"/>
                </a:solidFill>
              </a:rPr>
              <a:t>Job</a:t>
            </a:r>
            <a:r>
              <a:rPr lang="en-US" dirty="0"/>
              <a:t>: Runs once, to completion. Can be retried.</a:t>
            </a:r>
          </a:p>
          <a:p>
            <a:r>
              <a:rPr lang="en-US" dirty="0">
                <a:solidFill>
                  <a:srgbClr val="005596"/>
                </a:solidFill>
              </a:rPr>
              <a:t> </a:t>
            </a:r>
            <a:r>
              <a:rPr lang="en-US" dirty="0" err="1">
                <a:solidFill>
                  <a:srgbClr val="F18800"/>
                </a:solidFill>
              </a:rPr>
              <a:t>CronJob</a:t>
            </a:r>
            <a:r>
              <a:rPr lang="en-US" dirty="0"/>
              <a:t>: Launches Jobs periodically</a:t>
            </a:r>
          </a:p>
        </p:txBody>
      </p:sp>
    </p:spTree>
    <p:extLst>
      <p:ext uri="{BB962C8B-B14F-4D97-AF65-F5344CB8AC3E}">
        <p14:creationId xmlns:p14="http://schemas.microsoft.com/office/powerpoint/2010/main" val="193442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3177691-8317-4F72-A762-7567640C94A4}"/>
              </a:ext>
            </a:extLst>
          </p:cNvPr>
          <p:cNvSpPr txBox="1"/>
          <p:nvPr/>
        </p:nvSpPr>
        <p:spPr>
          <a:xfrm>
            <a:off x="421333" y="3632200"/>
            <a:ext cx="17428507" cy="5492750"/>
          </a:xfrm>
          <a:prstGeom prst="rect">
            <a:avLst/>
          </a:prstGeom>
          <a:noFill/>
          <a:ln w="38100">
            <a:solidFill>
              <a:srgbClr val="A2BB0A"/>
            </a:solidFill>
            <a:prstDash val="dash"/>
          </a:ln>
        </p:spPr>
        <p:txBody>
          <a:bodyPr wrap="square" rtlCol="0" anchor="b">
            <a:noAutofit/>
          </a:bodyPr>
          <a:lstStyle/>
          <a:p>
            <a:r>
              <a:rPr lang="en-US" dirty="0"/>
              <a:t>CNI</a:t>
            </a:r>
          </a:p>
        </p:txBody>
      </p:sp>
      <p:sp>
        <p:nvSpPr>
          <p:cNvPr id="72" name="TextBox 71">
            <a:extLst>
              <a:ext uri="{FF2B5EF4-FFF2-40B4-BE49-F238E27FC236}">
                <a16:creationId xmlns:a16="http://schemas.microsoft.com/office/drawing/2014/main" id="{D586906A-3C29-46EF-9241-F60DEA921338}"/>
              </a:ext>
            </a:extLst>
          </p:cNvPr>
          <p:cNvSpPr txBox="1"/>
          <p:nvPr/>
        </p:nvSpPr>
        <p:spPr>
          <a:xfrm>
            <a:off x="525247" y="3942655"/>
            <a:ext cx="17233691" cy="2803581"/>
          </a:xfrm>
          <a:prstGeom prst="rect">
            <a:avLst/>
          </a:prstGeom>
          <a:noFill/>
          <a:ln w="38100">
            <a:solidFill>
              <a:srgbClr val="F18800"/>
            </a:solidFill>
            <a:prstDash val="dash"/>
          </a:ln>
        </p:spPr>
        <p:txBody>
          <a:bodyPr wrap="square" rtlCol="0" anchor="b">
            <a:noAutofit/>
          </a:bodyPr>
          <a:lstStyle/>
          <a:p>
            <a:r>
              <a:rPr lang="en-US" dirty="0"/>
              <a:t>Master</a:t>
            </a:r>
          </a:p>
        </p:txBody>
      </p:sp>
      <p:sp>
        <p:nvSpPr>
          <p:cNvPr id="7" name="Title 6">
            <a:extLst>
              <a:ext uri="{FF2B5EF4-FFF2-40B4-BE49-F238E27FC236}">
                <a16:creationId xmlns:a16="http://schemas.microsoft.com/office/drawing/2014/main" id="{069FF1B9-4DA9-4D73-9012-C3261B33AA3B}"/>
              </a:ext>
            </a:extLst>
          </p:cNvPr>
          <p:cNvSpPr>
            <a:spLocks noGrp="1"/>
          </p:cNvSpPr>
          <p:nvPr>
            <p:ph type="title"/>
          </p:nvPr>
        </p:nvSpPr>
        <p:spPr/>
        <p:txBody>
          <a:bodyPr/>
          <a:lstStyle/>
          <a:p>
            <a:r>
              <a:rPr lang="en-US" dirty="0"/>
              <a:t>Architecture</a:t>
            </a:r>
          </a:p>
        </p:txBody>
      </p:sp>
      <p:sp>
        <p:nvSpPr>
          <p:cNvPr id="3" name="TextBox 2">
            <a:extLst>
              <a:ext uri="{FF2B5EF4-FFF2-40B4-BE49-F238E27FC236}">
                <a16:creationId xmlns:a16="http://schemas.microsoft.com/office/drawing/2014/main" id="{0F3BAD6D-8DE1-4B8B-9568-95ADC5FEFBE4}"/>
              </a:ext>
            </a:extLst>
          </p:cNvPr>
          <p:cNvSpPr txBox="1"/>
          <p:nvPr/>
        </p:nvSpPr>
        <p:spPr>
          <a:xfrm>
            <a:off x="10959455" y="6854186"/>
            <a:ext cx="3298528" cy="2118364"/>
          </a:xfrm>
          <a:prstGeom prst="rect">
            <a:avLst/>
          </a:prstGeom>
          <a:solidFill>
            <a:srgbClr val="005596"/>
          </a:solidFill>
        </p:spPr>
        <p:txBody>
          <a:bodyPr wrap="square" rtlCol="0" anchor="b">
            <a:noAutofit/>
          </a:bodyPr>
          <a:lstStyle/>
          <a:p>
            <a:pPr algn="ctr"/>
            <a:r>
              <a:rPr lang="en-US" dirty="0">
                <a:solidFill>
                  <a:schemeClr val="bg1"/>
                </a:solidFill>
              </a:rPr>
              <a:t>Worker Node</a:t>
            </a:r>
          </a:p>
        </p:txBody>
      </p:sp>
      <p:sp>
        <p:nvSpPr>
          <p:cNvPr id="13" name="TextBox 12">
            <a:extLst>
              <a:ext uri="{FF2B5EF4-FFF2-40B4-BE49-F238E27FC236}">
                <a16:creationId xmlns:a16="http://schemas.microsoft.com/office/drawing/2014/main" id="{78A247F1-7CFF-4204-AADA-05B2A0553BA1}"/>
              </a:ext>
            </a:extLst>
          </p:cNvPr>
          <p:cNvSpPr txBox="1"/>
          <p:nvPr/>
        </p:nvSpPr>
        <p:spPr>
          <a:xfrm>
            <a:off x="7505055" y="1522048"/>
            <a:ext cx="3298528" cy="1782846"/>
          </a:xfrm>
          <a:prstGeom prst="rect">
            <a:avLst/>
          </a:prstGeom>
          <a:solidFill>
            <a:srgbClr val="005596"/>
          </a:solidFill>
          <a:ln>
            <a:noFill/>
            <a:prstDash val="dash"/>
          </a:ln>
        </p:spPr>
        <p:txBody>
          <a:bodyPr wrap="square" rtlCol="0" anchor="ctr">
            <a:noAutofit/>
          </a:bodyPr>
          <a:lstStyle/>
          <a:p>
            <a:pPr algn="ctr"/>
            <a:r>
              <a:rPr lang="en-US" dirty="0" err="1">
                <a:solidFill>
                  <a:schemeClr val="bg1"/>
                </a:solidFill>
              </a:rPr>
              <a:t>Kubectl</a:t>
            </a:r>
            <a:endParaRPr lang="en-US" dirty="0">
              <a:solidFill>
                <a:schemeClr val="bg1"/>
              </a:solidFill>
            </a:endParaRPr>
          </a:p>
        </p:txBody>
      </p:sp>
      <p:sp>
        <p:nvSpPr>
          <p:cNvPr id="33" name="TextBox 32">
            <a:extLst>
              <a:ext uri="{FF2B5EF4-FFF2-40B4-BE49-F238E27FC236}">
                <a16:creationId xmlns:a16="http://schemas.microsoft.com/office/drawing/2014/main" id="{0040DB4E-8E09-400A-89AB-65FCE62C229A}"/>
              </a:ext>
            </a:extLst>
          </p:cNvPr>
          <p:cNvSpPr txBox="1"/>
          <p:nvPr/>
        </p:nvSpPr>
        <p:spPr>
          <a:xfrm>
            <a:off x="7498705" y="4046454"/>
            <a:ext cx="3298528" cy="1782846"/>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API server</a:t>
            </a:r>
          </a:p>
        </p:txBody>
      </p:sp>
      <p:sp>
        <p:nvSpPr>
          <p:cNvPr id="9" name="TextBox 8">
            <a:extLst>
              <a:ext uri="{FF2B5EF4-FFF2-40B4-BE49-F238E27FC236}">
                <a16:creationId xmlns:a16="http://schemas.microsoft.com/office/drawing/2014/main" id="{1B5D02C0-CA21-41FF-8980-07D78FFD09F2}"/>
              </a:ext>
            </a:extLst>
          </p:cNvPr>
          <p:cNvSpPr txBox="1"/>
          <p:nvPr/>
        </p:nvSpPr>
        <p:spPr>
          <a:xfrm>
            <a:off x="577205" y="4046454"/>
            <a:ext cx="3298528" cy="1782846"/>
          </a:xfrm>
          <a:prstGeom prst="rect">
            <a:avLst/>
          </a:prstGeom>
          <a:solidFill>
            <a:srgbClr val="005596"/>
          </a:solidFill>
          <a:ln>
            <a:noFill/>
            <a:prstDash val="dash"/>
          </a:ln>
        </p:spPr>
        <p:txBody>
          <a:bodyPr wrap="square" rtlCol="0" anchor="ctr">
            <a:noAutofit/>
          </a:bodyPr>
          <a:lstStyle/>
          <a:p>
            <a:pPr algn="ctr"/>
            <a:r>
              <a:rPr lang="en-US" dirty="0" err="1">
                <a:solidFill>
                  <a:schemeClr val="bg1"/>
                </a:solidFill>
              </a:rPr>
              <a:t>etcd</a:t>
            </a:r>
            <a:endParaRPr lang="en-US" dirty="0">
              <a:solidFill>
                <a:schemeClr val="bg1"/>
              </a:solidFill>
            </a:endParaRPr>
          </a:p>
          <a:p>
            <a:pPr algn="ctr"/>
            <a:r>
              <a:rPr lang="en-US" sz="1200" dirty="0">
                <a:solidFill>
                  <a:schemeClr val="bg1"/>
                </a:solidFill>
              </a:rPr>
              <a:t>database</a:t>
            </a:r>
          </a:p>
        </p:txBody>
      </p:sp>
      <p:sp>
        <p:nvSpPr>
          <p:cNvPr id="11" name="TextBox 10">
            <a:extLst>
              <a:ext uri="{FF2B5EF4-FFF2-40B4-BE49-F238E27FC236}">
                <a16:creationId xmlns:a16="http://schemas.microsoft.com/office/drawing/2014/main" id="{25C7B652-9CE4-42B7-95F5-68C3635BEC6F}"/>
              </a:ext>
            </a:extLst>
          </p:cNvPr>
          <p:cNvSpPr txBox="1"/>
          <p:nvPr/>
        </p:nvSpPr>
        <p:spPr>
          <a:xfrm>
            <a:off x="4037955" y="4046454"/>
            <a:ext cx="3298528" cy="1782846"/>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Controller-Manager</a:t>
            </a:r>
          </a:p>
        </p:txBody>
      </p:sp>
      <p:sp>
        <p:nvSpPr>
          <p:cNvPr id="12" name="TextBox 11">
            <a:extLst>
              <a:ext uri="{FF2B5EF4-FFF2-40B4-BE49-F238E27FC236}">
                <a16:creationId xmlns:a16="http://schemas.microsoft.com/office/drawing/2014/main" id="{D08BD953-110C-4BB5-AA90-615768583663}"/>
              </a:ext>
            </a:extLst>
          </p:cNvPr>
          <p:cNvSpPr txBox="1"/>
          <p:nvPr/>
        </p:nvSpPr>
        <p:spPr>
          <a:xfrm>
            <a:off x="10959455" y="4046454"/>
            <a:ext cx="3298528" cy="1782846"/>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Scheduler</a:t>
            </a:r>
          </a:p>
        </p:txBody>
      </p:sp>
      <p:sp>
        <p:nvSpPr>
          <p:cNvPr id="18" name="TextBox 17">
            <a:extLst>
              <a:ext uri="{FF2B5EF4-FFF2-40B4-BE49-F238E27FC236}">
                <a16:creationId xmlns:a16="http://schemas.microsoft.com/office/drawing/2014/main" id="{2A216E74-002E-4685-9E5D-882CF8FD0F04}"/>
              </a:ext>
            </a:extLst>
          </p:cNvPr>
          <p:cNvSpPr txBox="1"/>
          <p:nvPr/>
        </p:nvSpPr>
        <p:spPr>
          <a:xfrm>
            <a:off x="14420205" y="4046454"/>
            <a:ext cx="3298528" cy="1782846"/>
          </a:xfrm>
          <a:prstGeom prst="rect">
            <a:avLst/>
          </a:prstGeom>
          <a:solidFill>
            <a:srgbClr val="005596"/>
          </a:solidFill>
          <a:ln>
            <a:noFill/>
            <a:prstDash val="dash"/>
          </a:ln>
        </p:spPr>
        <p:txBody>
          <a:bodyPr wrap="square" rtlCol="0" anchor="ctr">
            <a:noAutofit/>
          </a:bodyPr>
          <a:lstStyle/>
          <a:p>
            <a:pPr algn="ctr"/>
            <a:r>
              <a:rPr lang="en-US" dirty="0">
                <a:solidFill>
                  <a:schemeClr val="bg1"/>
                </a:solidFill>
              </a:rPr>
              <a:t>Cloud Controller</a:t>
            </a:r>
          </a:p>
        </p:txBody>
      </p:sp>
      <p:cxnSp>
        <p:nvCxnSpPr>
          <p:cNvPr id="24" name="Straight Arrow Connector 23">
            <a:extLst>
              <a:ext uri="{FF2B5EF4-FFF2-40B4-BE49-F238E27FC236}">
                <a16:creationId xmlns:a16="http://schemas.microsoft.com/office/drawing/2014/main" id="{F47E012D-7658-454E-A364-CE4A9F74E440}"/>
              </a:ext>
            </a:extLst>
          </p:cNvPr>
          <p:cNvCxnSpPr>
            <a:stCxn id="13" idx="2"/>
            <a:endCxn id="33" idx="0"/>
          </p:cNvCxnSpPr>
          <p:nvPr/>
        </p:nvCxnSpPr>
        <p:spPr>
          <a:xfrm flipH="1">
            <a:off x="9147969" y="3304894"/>
            <a:ext cx="6350" cy="74156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4D95426-42D0-4CF9-ABBD-D1AC900DDB92}"/>
              </a:ext>
            </a:extLst>
          </p:cNvPr>
          <p:cNvCxnSpPr>
            <a:stCxn id="33" idx="2"/>
            <a:endCxn id="9" idx="2"/>
          </p:cNvCxnSpPr>
          <p:nvPr/>
        </p:nvCxnSpPr>
        <p:spPr>
          <a:xfrm rot="5400000">
            <a:off x="5687219" y="2368550"/>
            <a:ext cx="12700" cy="6921500"/>
          </a:xfrm>
          <a:prstGeom prst="bentConnector3">
            <a:avLst>
              <a:gd name="adj1" fmla="val 3450000"/>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A8DC0FB-91D1-447C-97A8-B905538591E5}"/>
              </a:ext>
            </a:extLst>
          </p:cNvPr>
          <p:cNvCxnSpPr>
            <a:stCxn id="11" idx="2"/>
            <a:endCxn id="33" idx="2"/>
          </p:cNvCxnSpPr>
          <p:nvPr/>
        </p:nvCxnSpPr>
        <p:spPr>
          <a:xfrm rot="16200000" flipH="1">
            <a:off x="7417594" y="4098925"/>
            <a:ext cx="12700" cy="3460750"/>
          </a:xfrm>
          <a:prstGeom prst="bentConnector3">
            <a:avLst>
              <a:gd name="adj1" fmla="val 51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7B2250B-3967-41AD-BA13-B78B353870F7}"/>
              </a:ext>
            </a:extLst>
          </p:cNvPr>
          <p:cNvCxnSpPr>
            <a:cxnSpLocks/>
            <a:stCxn id="12" idx="2"/>
            <a:endCxn id="33" idx="2"/>
          </p:cNvCxnSpPr>
          <p:nvPr/>
        </p:nvCxnSpPr>
        <p:spPr>
          <a:xfrm rot="5400000">
            <a:off x="10878344" y="4098925"/>
            <a:ext cx="12700" cy="3460750"/>
          </a:xfrm>
          <a:prstGeom prst="bentConnector3">
            <a:avLst>
              <a:gd name="adj1" fmla="val 51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4FBD6FC-D85C-4781-AB07-DCD2F01E6086}"/>
              </a:ext>
            </a:extLst>
          </p:cNvPr>
          <p:cNvCxnSpPr>
            <a:cxnSpLocks/>
            <a:stCxn id="18" idx="2"/>
            <a:endCxn id="33" idx="2"/>
          </p:cNvCxnSpPr>
          <p:nvPr/>
        </p:nvCxnSpPr>
        <p:spPr>
          <a:xfrm rot="5400000">
            <a:off x="12608719" y="2368550"/>
            <a:ext cx="12700" cy="6921500"/>
          </a:xfrm>
          <a:prstGeom prst="bentConnector3">
            <a:avLst>
              <a:gd name="adj1" fmla="val 510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39CA1FA-0CB6-4F61-8818-7B8526355FB7}"/>
              </a:ext>
            </a:extLst>
          </p:cNvPr>
          <p:cNvCxnSpPr>
            <a:cxnSpLocks/>
            <a:stCxn id="33" idx="2"/>
            <a:endCxn id="4" idx="0"/>
          </p:cNvCxnSpPr>
          <p:nvPr/>
        </p:nvCxnSpPr>
        <p:spPr>
          <a:xfrm>
            <a:off x="9147969" y="5829300"/>
            <a:ext cx="4264347" cy="1177286"/>
          </a:xfrm>
          <a:prstGeom prst="straightConnector1">
            <a:avLst/>
          </a:prstGeom>
          <a:ln w="76200">
            <a:solidFill>
              <a:srgbClr val="A2BB0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FDD6E2-AD14-41A5-B42C-14E6AB4C9A67}"/>
              </a:ext>
            </a:extLst>
          </p:cNvPr>
          <p:cNvSpPr txBox="1"/>
          <p:nvPr/>
        </p:nvSpPr>
        <p:spPr>
          <a:xfrm>
            <a:off x="11103769" y="7006586"/>
            <a:ext cx="1369863" cy="1394464"/>
          </a:xfrm>
          <a:prstGeom prst="rect">
            <a:avLst/>
          </a:prstGeom>
          <a:solidFill>
            <a:schemeClr val="bg1"/>
          </a:solidFill>
        </p:spPr>
        <p:txBody>
          <a:bodyPr wrap="square" rtlCol="0" anchor="ctr">
            <a:noAutofit/>
          </a:bodyPr>
          <a:lstStyle/>
          <a:p>
            <a:pPr algn="ctr"/>
            <a:r>
              <a:rPr lang="en-US" sz="2400" dirty="0" err="1">
                <a:solidFill>
                  <a:srgbClr val="404040"/>
                </a:solidFill>
              </a:rPr>
              <a:t>Kube</a:t>
            </a:r>
            <a:r>
              <a:rPr lang="en-US" sz="2400" dirty="0">
                <a:solidFill>
                  <a:srgbClr val="404040"/>
                </a:solidFill>
              </a:rPr>
              <a:t>-proxy</a:t>
            </a:r>
          </a:p>
        </p:txBody>
      </p:sp>
      <p:sp>
        <p:nvSpPr>
          <p:cNvPr id="4" name="TextBox 3">
            <a:extLst>
              <a:ext uri="{FF2B5EF4-FFF2-40B4-BE49-F238E27FC236}">
                <a16:creationId xmlns:a16="http://schemas.microsoft.com/office/drawing/2014/main" id="{ADEB8847-8FAC-41BE-9950-91F38850C57E}"/>
              </a:ext>
            </a:extLst>
          </p:cNvPr>
          <p:cNvSpPr txBox="1"/>
          <p:nvPr/>
        </p:nvSpPr>
        <p:spPr>
          <a:xfrm>
            <a:off x="12706349" y="7006586"/>
            <a:ext cx="1411933" cy="1394464"/>
          </a:xfrm>
          <a:prstGeom prst="rect">
            <a:avLst/>
          </a:prstGeom>
          <a:solidFill>
            <a:schemeClr val="bg1"/>
          </a:solidFill>
        </p:spPr>
        <p:txBody>
          <a:bodyPr wrap="square" rtlCol="0" anchor="ctr">
            <a:noAutofit/>
          </a:bodyPr>
          <a:lstStyle/>
          <a:p>
            <a:pPr algn="ctr"/>
            <a:r>
              <a:rPr lang="en-US" sz="2400" dirty="0" err="1">
                <a:solidFill>
                  <a:srgbClr val="404040"/>
                </a:solidFill>
              </a:rPr>
              <a:t>Kubelet</a:t>
            </a:r>
            <a:endParaRPr lang="en-US" sz="2400" dirty="0">
              <a:solidFill>
                <a:srgbClr val="404040"/>
              </a:solidFill>
            </a:endParaRPr>
          </a:p>
        </p:txBody>
      </p:sp>
    </p:spTree>
    <p:extLst>
      <p:ext uri="{BB962C8B-B14F-4D97-AF65-F5344CB8AC3E}">
        <p14:creationId xmlns:p14="http://schemas.microsoft.com/office/powerpoint/2010/main" val="270505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System calls</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
        <p:nvSpPr>
          <p:cNvPr id="2" name="TextBox 1">
            <a:extLst>
              <a:ext uri="{FF2B5EF4-FFF2-40B4-BE49-F238E27FC236}">
                <a16:creationId xmlns:a16="http://schemas.microsoft.com/office/drawing/2014/main" id="{260A5797-7781-408E-8E4B-4E09D873546B}"/>
              </a:ext>
            </a:extLst>
          </p:cNvPr>
          <p:cNvSpPr txBox="1"/>
          <p:nvPr/>
        </p:nvSpPr>
        <p:spPr>
          <a:xfrm>
            <a:off x="14116555" y="4677567"/>
            <a:ext cx="2768096"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6" name="TextBox 5">
            <a:extLst>
              <a:ext uri="{FF2B5EF4-FFF2-40B4-BE49-F238E27FC236}">
                <a16:creationId xmlns:a16="http://schemas.microsoft.com/office/drawing/2014/main" id="{B3935259-9CAA-40B0-A155-FB0AD7890A7C}"/>
              </a:ext>
            </a:extLst>
          </p:cNvPr>
          <p:cNvSpPr txBox="1"/>
          <p:nvPr/>
        </p:nvSpPr>
        <p:spPr>
          <a:xfrm>
            <a:off x="7763921" y="4677567"/>
            <a:ext cx="2768096" cy="1537854"/>
          </a:xfrm>
          <a:prstGeom prst="rect">
            <a:avLst/>
          </a:prstGeom>
          <a:solidFill>
            <a:srgbClr val="005596"/>
          </a:solidFill>
        </p:spPr>
        <p:txBody>
          <a:bodyPr wrap="square" rtlCol="0" anchor="ctr">
            <a:noAutofit/>
          </a:bodyPr>
          <a:lstStyle/>
          <a:p>
            <a:pPr algn="ctr"/>
            <a:r>
              <a:rPr lang="en-US" dirty="0">
                <a:solidFill>
                  <a:schemeClr val="bg1"/>
                </a:solidFill>
              </a:rPr>
              <a:t>Kernel</a:t>
            </a:r>
          </a:p>
        </p:txBody>
      </p:sp>
      <p:sp>
        <p:nvSpPr>
          <p:cNvPr id="8" name="TextBox 7">
            <a:extLst>
              <a:ext uri="{FF2B5EF4-FFF2-40B4-BE49-F238E27FC236}">
                <a16:creationId xmlns:a16="http://schemas.microsoft.com/office/drawing/2014/main" id="{CDDAB8DE-3A14-4E80-AD2B-64715C252B56}"/>
              </a:ext>
            </a:extLst>
          </p:cNvPr>
          <p:cNvSpPr txBox="1"/>
          <p:nvPr/>
        </p:nvSpPr>
        <p:spPr>
          <a:xfrm>
            <a:off x="921255" y="4677567"/>
            <a:ext cx="2768096" cy="1537854"/>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cxnSp>
        <p:nvCxnSpPr>
          <p:cNvPr id="7" name="Straight Arrow Connector 6">
            <a:extLst>
              <a:ext uri="{FF2B5EF4-FFF2-40B4-BE49-F238E27FC236}">
                <a16:creationId xmlns:a16="http://schemas.microsoft.com/office/drawing/2014/main" id="{B914FBE1-8420-4035-9141-7510A9B58859}"/>
              </a:ext>
            </a:extLst>
          </p:cNvPr>
          <p:cNvCxnSpPr>
            <a:stCxn id="8" idx="3"/>
            <a:endCxn id="6" idx="1"/>
          </p:cNvCxnSpPr>
          <p:nvPr/>
        </p:nvCxnSpPr>
        <p:spPr>
          <a:xfrm>
            <a:off x="3689351" y="5446494"/>
            <a:ext cx="4074570"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B80488-728C-4354-B081-DCDFD4C2A6BC}"/>
              </a:ext>
            </a:extLst>
          </p:cNvPr>
          <p:cNvCxnSpPr>
            <a:cxnSpLocks/>
            <a:stCxn id="6" idx="3"/>
            <a:endCxn id="2" idx="1"/>
          </p:cNvCxnSpPr>
          <p:nvPr/>
        </p:nvCxnSpPr>
        <p:spPr>
          <a:xfrm>
            <a:off x="10532017" y="5446494"/>
            <a:ext cx="3584538"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942CDD-9C7F-4155-91BC-B3FC50EE960E}"/>
              </a:ext>
            </a:extLst>
          </p:cNvPr>
          <p:cNvSpPr txBox="1"/>
          <p:nvPr/>
        </p:nvSpPr>
        <p:spPr>
          <a:xfrm>
            <a:off x="3689351" y="4902200"/>
            <a:ext cx="4074570" cy="498278"/>
          </a:xfrm>
          <a:prstGeom prst="rect">
            <a:avLst/>
          </a:prstGeom>
          <a:noFill/>
        </p:spPr>
        <p:txBody>
          <a:bodyPr wrap="square" rtlCol="0">
            <a:spAutoFit/>
          </a:bodyPr>
          <a:lstStyle/>
          <a:p>
            <a:pPr algn="ctr"/>
            <a:r>
              <a:rPr lang="en-US" dirty="0"/>
              <a:t>open(" /test.txt", "r")</a:t>
            </a:r>
          </a:p>
        </p:txBody>
      </p:sp>
      <p:sp>
        <p:nvSpPr>
          <p:cNvPr id="17" name="TextBox 16">
            <a:extLst>
              <a:ext uri="{FF2B5EF4-FFF2-40B4-BE49-F238E27FC236}">
                <a16:creationId xmlns:a16="http://schemas.microsoft.com/office/drawing/2014/main" id="{116B6BA8-7F59-4450-8E80-977F593BFB52}"/>
              </a:ext>
            </a:extLst>
          </p:cNvPr>
          <p:cNvSpPr txBox="1"/>
          <p:nvPr/>
        </p:nvSpPr>
        <p:spPr>
          <a:xfrm>
            <a:off x="5216029" y="3259026"/>
            <a:ext cx="2194703" cy="498278"/>
          </a:xfrm>
          <a:prstGeom prst="rect">
            <a:avLst/>
          </a:prstGeom>
          <a:noFill/>
        </p:spPr>
        <p:txBody>
          <a:bodyPr wrap="none" rtlCol="0">
            <a:spAutoFit/>
          </a:bodyPr>
          <a:lstStyle/>
          <a:p>
            <a:r>
              <a:rPr lang="en-US" dirty="0"/>
              <a:t>System Call</a:t>
            </a:r>
          </a:p>
        </p:txBody>
      </p:sp>
      <p:cxnSp>
        <p:nvCxnSpPr>
          <p:cNvPr id="19" name="Straight Connector 18">
            <a:extLst>
              <a:ext uri="{FF2B5EF4-FFF2-40B4-BE49-F238E27FC236}">
                <a16:creationId xmlns:a16="http://schemas.microsoft.com/office/drawing/2014/main" id="{6B2A6169-960B-4C2C-AC38-3AE6072E78BE}"/>
              </a:ext>
            </a:extLst>
          </p:cNvPr>
          <p:cNvCxnSpPr>
            <a:stCxn id="17" idx="2"/>
            <a:endCxn id="16" idx="0"/>
          </p:cNvCxnSpPr>
          <p:nvPr/>
        </p:nvCxnSpPr>
        <p:spPr>
          <a:xfrm flipH="1">
            <a:off x="5726636" y="3757304"/>
            <a:ext cx="586745" cy="1144896"/>
          </a:xfrm>
          <a:prstGeom prst="line">
            <a:avLst/>
          </a:prstGeom>
          <a:ln w="57150" cap="rnd">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161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30</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System calls</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
        <p:nvSpPr>
          <p:cNvPr id="2" name="TextBox 1">
            <a:extLst>
              <a:ext uri="{FF2B5EF4-FFF2-40B4-BE49-F238E27FC236}">
                <a16:creationId xmlns:a16="http://schemas.microsoft.com/office/drawing/2014/main" id="{260A5797-7781-408E-8E4B-4E09D873546B}"/>
              </a:ext>
            </a:extLst>
          </p:cNvPr>
          <p:cNvSpPr txBox="1"/>
          <p:nvPr/>
        </p:nvSpPr>
        <p:spPr>
          <a:xfrm>
            <a:off x="14180055" y="2569367"/>
            <a:ext cx="2768096"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cxnSp>
        <p:nvCxnSpPr>
          <p:cNvPr id="7" name="Straight Arrow Connector 6">
            <a:extLst>
              <a:ext uri="{FF2B5EF4-FFF2-40B4-BE49-F238E27FC236}">
                <a16:creationId xmlns:a16="http://schemas.microsoft.com/office/drawing/2014/main" id="{B914FBE1-8420-4035-9141-7510A9B58859}"/>
              </a:ext>
            </a:extLst>
          </p:cNvPr>
          <p:cNvCxnSpPr>
            <a:stCxn id="8" idx="3"/>
            <a:endCxn id="6" idx="1"/>
          </p:cNvCxnSpPr>
          <p:nvPr/>
        </p:nvCxnSpPr>
        <p:spPr>
          <a:xfrm>
            <a:off x="3632201" y="3338294"/>
            <a:ext cx="4131720" cy="2108200"/>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B80488-728C-4354-B081-DCDFD4C2A6BC}"/>
              </a:ext>
            </a:extLst>
          </p:cNvPr>
          <p:cNvCxnSpPr>
            <a:cxnSpLocks/>
            <a:stCxn id="6" idx="3"/>
            <a:endCxn id="2" idx="1"/>
          </p:cNvCxnSpPr>
          <p:nvPr/>
        </p:nvCxnSpPr>
        <p:spPr>
          <a:xfrm flipV="1">
            <a:off x="10532017" y="3338294"/>
            <a:ext cx="3648038" cy="2108200"/>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942CDD-9C7F-4155-91BC-B3FC50EE960E}"/>
              </a:ext>
            </a:extLst>
          </p:cNvPr>
          <p:cNvSpPr txBox="1"/>
          <p:nvPr/>
        </p:nvSpPr>
        <p:spPr>
          <a:xfrm rot="1611508">
            <a:off x="3690513" y="3753264"/>
            <a:ext cx="4074570" cy="498278"/>
          </a:xfrm>
          <a:prstGeom prst="rect">
            <a:avLst/>
          </a:prstGeom>
          <a:noFill/>
        </p:spPr>
        <p:txBody>
          <a:bodyPr wrap="square" rtlCol="0">
            <a:spAutoFit/>
          </a:bodyPr>
          <a:lstStyle/>
          <a:p>
            <a:pPr algn="ctr"/>
            <a:r>
              <a:rPr lang="en-US" dirty="0"/>
              <a:t>open(" /test.txt", "r")</a:t>
            </a:r>
          </a:p>
        </p:txBody>
      </p:sp>
      <p:cxnSp>
        <p:nvCxnSpPr>
          <p:cNvPr id="20" name="Straight Arrow Connector 19">
            <a:extLst>
              <a:ext uri="{FF2B5EF4-FFF2-40B4-BE49-F238E27FC236}">
                <a16:creationId xmlns:a16="http://schemas.microsoft.com/office/drawing/2014/main" id="{7026861F-677E-4794-87BF-18631432F158}"/>
              </a:ext>
            </a:extLst>
          </p:cNvPr>
          <p:cNvCxnSpPr>
            <a:cxnSpLocks/>
            <a:stCxn id="10" idx="3"/>
            <a:endCxn id="6" idx="1"/>
          </p:cNvCxnSpPr>
          <p:nvPr/>
        </p:nvCxnSpPr>
        <p:spPr>
          <a:xfrm flipV="1">
            <a:off x="3632201" y="5446494"/>
            <a:ext cx="4131720" cy="2419350"/>
          </a:xfrm>
          <a:prstGeom prst="straightConnector1">
            <a:avLst/>
          </a:prstGeom>
          <a:ln w="76200" cap="rnd">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D15D94-868A-4FE9-9CFB-AC0E0C820950}"/>
              </a:ext>
            </a:extLst>
          </p:cNvPr>
          <p:cNvSpPr txBox="1"/>
          <p:nvPr/>
        </p:nvSpPr>
        <p:spPr>
          <a:xfrm rot="19796290">
            <a:off x="3418934" y="6245371"/>
            <a:ext cx="4074570" cy="498278"/>
          </a:xfrm>
          <a:prstGeom prst="rect">
            <a:avLst/>
          </a:prstGeom>
          <a:noFill/>
        </p:spPr>
        <p:txBody>
          <a:bodyPr wrap="square" rtlCol="0">
            <a:spAutoFit/>
          </a:bodyPr>
          <a:lstStyle/>
          <a:p>
            <a:pPr algn="ctr"/>
            <a:r>
              <a:rPr lang="en-US" dirty="0"/>
              <a:t>open(" /test.txt", "r")</a:t>
            </a:r>
          </a:p>
        </p:txBody>
      </p:sp>
      <p:sp>
        <p:nvSpPr>
          <p:cNvPr id="26" name="TextBox 25">
            <a:extLst>
              <a:ext uri="{FF2B5EF4-FFF2-40B4-BE49-F238E27FC236}">
                <a16:creationId xmlns:a16="http://schemas.microsoft.com/office/drawing/2014/main" id="{82388A53-B59B-4966-8399-77B95C42B359}"/>
              </a:ext>
            </a:extLst>
          </p:cNvPr>
          <p:cNvSpPr txBox="1"/>
          <p:nvPr/>
        </p:nvSpPr>
        <p:spPr>
          <a:xfrm>
            <a:off x="14180055" y="7096917"/>
            <a:ext cx="2768096"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cxnSp>
        <p:nvCxnSpPr>
          <p:cNvPr id="27" name="Straight Arrow Connector 26">
            <a:extLst>
              <a:ext uri="{FF2B5EF4-FFF2-40B4-BE49-F238E27FC236}">
                <a16:creationId xmlns:a16="http://schemas.microsoft.com/office/drawing/2014/main" id="{1502230B-0FF2-4D12-AEA0-CEE3643EC56A}"/>
              </a:ext>
            </a:extLst>
          </p:cNvPr>
          <p:cNvCxnSpPr>
            <a:cxnSpLocks/>
            <a:stCxn id="6" idx="3"/>
            <a:endCxn id="26" idx="1"/>
          </p:cNvCxnSpPr>
          <p:nvPr/>
        </p:nvCxnSpPr>
        <p:spPr>
          <a:xfrm>
            <a:off x="10532017" y="5446494"/>
            <a:ext cx="3648038" cy="2419350"/>
          </a:xfrm>
          <a:prstGeom prst="straightConnector1">
            <a:avLst/>
          </a:prstGeom>
          <a:ln w="76200" cap="rnd">
            <a:solidFill>
              <a:srgbClr val="A2BB0A"/>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935259-9CAA-40B0-A155-FB0AD7890A7C}"/>
              </a:ext>
            </a:extLst>
          </p:cNvPr>
          <p:cNvSpPr txBox="1"/>
          <p:nvPr/>
        </p:nvSpPr>
        <p:spPr>
          <a:xfrm>
            <a:off x="7763921" y="4677567"/>
            <a:ext cx="2768096" cy="1537854"/>
          </a:xfrm>
          <a:prstGeom prst="rect">
            <a:avLst/>
          </a:prstGeom>
          <a:solidFill>
            <a:srgbClr val="005596"/>
          </a:solidFill>
        </p:spPr>
        <p:txBody>
          <a:bodyPr wrap="square" rtlCol="0" anchor="ctr">
            <a:noAutofit/>
          </a:bodyPr>
          <a:lstStyle/>
          <a:p>
            <a:pPr algn="ctr"/>
            <a:r>
              <a:rPr lang="en-US" dirty="0">
                <a:solidFill>
                  <a:schemeClr val="bg1"/>
                </a:solidFill>
              </a:rPr>
              <a:t>Kernel</a:t>
            </a:r>
          </a:p>
        </p:txBody>
      </p:sp>
      <p:sp>
        <p:nvSpPr>
          <p:cNvPr id="8" name="TextBox 7">
            <a:extLst>
              <a:ext uri="{FF2B5EF4-FFF2-40B4-BE49-F238E27FC236}">
                <a16:creationId xmlns:a16="http://schemas.microsoft.com/office/drawing/2014/main" id="{CDDAB8DE-3A14-4E80-AD2B-64715C252B56}"/>
              </a:ext>
            </a:extLst>
          </p:cNvPr>
          <p:cNvSpPr txBox="1"/>
          <p:nvPr/>
        </p:nvSpPr>
        <p:spPr>
          <a:xfrm>
            <a:off x="864105" y="2569367"/>
            <a:ext cx="2768096" cy="1537854"/>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sp>
        <p:nvSpPr>
          <p:cNvPr id="10" name="TextBox 9">
            <a:extLst>
              <a:ext uri="{FF2B5EF4-FFF2-40B4-BE49-F238E27FC236}">
                <a16:creationId xmlns:a16="http://schemas.microsoft.com/office/drawing/2014/main" id="{23687A6F-371C-4934-A977-2E615F25A421}"/>
              </a:ext>
            </a:extLst>
          </p:cNvPr>
          <p:cNvSpPr txBox="1"/>
          <p:nvPr/>
        </p:nvSpPr>
        <p:spPr>
          <a:xfrm>
            <a:off x="864105" y="7096917"/>
            <a:ext cx="2768096" cy="1537854"/>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spTree>
    <p:extLst>
      <p:ext uri="{BB962C8B-B14F-4D97-AF65-F5344CB8AC3E}">
        <p14:creationId xmlns:p14="http://schemas.microsoft.com/office/powerpoint/2010/main" val="2071713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Process Collaboration</a:t>
            </a:r>
          </a:p>
        </p:txBody>
      </p:sp>
      <p:sp>
        <p:nvSpPr>
          <p:cNvPr id="4" name="Text Placeholder 3">
            <a:extLst>
              <a:ext uri="{FF2B5EF4-FFF2-40B4-BE49-F238E27FC236}">
                <a16:creationId xmlns:a16="http://schemas.microsoft.com/office/drawing/2014/main" id="{184DEA65-F849-4522-92C0-80CA2D7C9E74}"/>
              </a:ext>
            </a:extLst>
          </p:cNvPr>
          <p:cNvSpPr>
            <a:spLocks noGrp="1"/>
          </p:cNvSpPr>
          <p:nvPr>
            <p:ph type="body" sz="quarter" idx="10"/>
          </p:nvPr>
        </p:nvSpPr>
        <p:spPr/>
        <p:txBody>
          <a:bodyPr anchor="ctr"/>
          <a:lstStyle/>
          <a:p>
            <a:r>
              <a:rPr lang="en-US" dirty="0">
                <a:solidFill>
                  <a:srgbClr val="005596"/>
                </a:solidFill>
              </a:rPr>
              <a:t> </a:t>
            </a:r>
            <a:r>
              <a:rPr lang="en-US" dirty="0"/>
              <a:t>Network</a:t>
            </a:r>
          </a:p>
          <a:p>
            <a:r>
              <a:rPr lang="en-US" dirty="0">
                <a:solidFill>
                  <a:srgbClr val="005596"/>
                </a:solidFill>
              </a:rPr>
              <a:t> </a:t>
            </a:r>
            <a:r>
              <a:rPr lang="en-US" dirty="0" err="1"/>
              <a:t>Interprocess</a:t>
            </a:r>
            <a:r>
              <a:rPr lang="en-US" dirty="0"/>
              <a:t> Communication (IPC)</a:t>
            </a:r>
          </a:p>
          <a:p>
            <a:r>
              <a:rPr lang="en-US" dirty="0">
                <a:solidFill>
                  <a:srgbClr val="005596"/>
                </a:solidFill>
              </a:rPr>
              <a:t> </a:t>
            </a:r>
            <a:r>
              <a:rPr lang="en-US" dirty="0"/>
              <a:t>Signals</a:t>
            </a:r>
          </a:p>
          <a:p>
            <a:r>
              <a:rPr lang="en-US" dirty="0">
                <a:solidFill>
                  <a:srgbClr val="005596"/>
                </a:solidFill>
              </a:rPr>
              <a:t> </a:t>
            </a:r>
            <a:r>
              <a:rPr lang="en-US" dirty="0" err="1"/>
              <a:t>etc</a:t>
            </a:r>
            <a:endParaRPr lang="en-US" dirty="0"/>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Tree>
    <p:extLst>
      <p:ext uri="{BB962C8B-B14F-4D97-AF65-F5344CB8AC3E}">
        <p14:creationId xmlns:p14="http://schemas.microsoft.com/office/powerpoint/2010/main" val="516824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Containers</a:t>
            </a:r>
          </a:p>
        </p:txBody>
      </p:sp>
      <p:pic>
        <p:nvPicPr>
          <p:cNvPr id="6147" name="Picture 3">
            <a:extLst>
              <a:ext uri="{FF2B5EF4-FFF2-40B4-BE49-F238E27FC236}">
                <a16:creationId xmlns:a16="http://schemas.microsoft.com/office/drawing/2014/main" id="{20E809E0-A549-4923-A730-77E06AD3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5891" y="2884350"/>
            <a:ext cx="1741090" cy="16042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3667C06-9E8C-46F2-9871-E944FCD72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3936" y="47024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E891E964-BF62-4EE0-92E7-C4CF998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4919" y="2812609"/>
            <a:ext cx="3041287" cy="10706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2D49929-8F67-483C-8598-6A921198B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3936" y="4997672"/>
            <a:ext cx="1905000" cy="160421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9F156F4-A8B3-4143-8307-B9D88803C2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542" y="7428300"/>
            <a:ext cx="25908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9E09F874-7474-4975-8250-8485200BB3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7542" y="7348290"/>
            <a:ext cx="2590800" cy="103632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FDE5CFB-A183-4CBD-AC68-3F47C88F2E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8604" y="5476828"/>
            <a:ext cx="142875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extLst>
              <a:ext uri="{FF2B5EF4-FFF2-40B4-BE49-F238E27FC236}">
                <a16:creationId xmlns:a16="http://schemas.microsoft.com/office/drawing/2014/main" id="{F83D23F2-7287-4D74-8303-3124B2A95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39719" y="711099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156CEF6-95B0-495B-A4E6-10E81CAE0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7069" y="6695875"/>
            <a:ext cx="3080787" cy="781692"/>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a:extLst>
              <a:ext uri="{FF2B5EF4-FFF2-40B4-BE49-F238E27FC236}">
                <a16:creationId xmlns:a16="http://schemas.microsoft.com/office/drawing/2014/main" id="{660B45AF-6791-425E-957A-2BFCE639D8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5547" y="5575726"/>
            <a:ext cx="1726197" cy="14025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71D921C-21E1-41DE-AD8E-DB70E7DC9D38}"/>
              </a:ext>
            </a:extLst>
          </p:cNvPr>
          <p:cNvCxnSpPr>
            <a:stCxn id="6156" idx="3"/>
            <a:endCxn id="6151" idx="1"/>
          </p:cNvCxnSpPr>
          <p:nvPr/>
        </p:nvCxnSpPr>
        <p:spPr>
          <a:xfrm>
            <a:off x="4917856" y="7086721"/>
            <a:ext cx="5972081" cy="3092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E1CC73-37D5-4EF2-B27E-96BCE76ADAB2}"/>
              </a:ext>
            </a:extLst>
          </p:cNvPr>
          <p:cNvCxnSpPr>
            <a:cxnSpLocks/>
            <a:stCxn id="6151" idx="3"/>
          </p:cNvCxnSpPr>
          <p:nvPr/>
        </p:nvCxnSpPr>
        <p:spPr>
          <a:xfrm>
            <a:off x="12709546" y="7117646"/>
            <a:ext cx="3013054" cy="62645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EB374A4-B1F8-49A1-9110-E1A3FC1E3097}"/>
              </a:ext>
            </a:extLst>
          </p:cNvPr>
          <p:cNvCxnSpPr>
            <a:cxnSpLocks/>
            <a:stCxn id="6151" idx="3"/>
          </p:cNvCxnSpPr>
          <p:nvPr/>
        </p:nvCxnSpPr>
        <p:spPr>
          <a:xfrm flipV="1">
            <a:off x="12709546" y="6038850"/>
            <a:ext cx="2906345" cy="1078796"/>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55C84E-64B0-43A2-8E9F-873CA25CED77}"/>
              </a:ext>
            </a:extLst>
          </p:cNvPr>
          <p:cNvCxnSpPr>
            <a:cxnSpLocks/>
            <a:stCxn id="6151" idx="3"/>
          </p:cNvCxnSpPr>
          <p:nvPr/>
        </p:nvCxnSpPr>
        <p:spPr>
          <a:xfrm flipV="1">
            <a:off x="12709546" y="4006850"/>
            <a:ext cx="2930173" cy="3110796"/>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0688A46-9257-4FAA-8989-A1439754A3D5}"/>
              </a:ext>
            </a:extLst>
          </p:cNvPr>
          <p:cNvCxnSpPr>
            <a:cxnSpLocks/>
            <a:stCxn id="6151" idx="3"/>
          </p:cNvCxnSpPr>
          <p:nvPr/>
        </p:nvCxnSpPr>
        <p:spPr>
          <a:xfrm flipV="1">
            <a:off x="12709546" y="2044700"/>
            <a:ext cx="3152754" cy="5072946"/>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pic>
        <p:nvPicPr>
          <p:cNvPr id="6151" name="Picture 7">
            <a:extLst>
              <a:ext uri="{FF2B5EF4-FFF2-40B4-BE49-F238E27FC236}">
                <a16:creationId xmlns:a16="http://schemas.microsoft.com/office/drawing/2014/main" id="{A3723A4F-7DDA-4839-B324-52967A18F3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9937" y="6207841"/>
            <a:ext cx="1819609" cy="181960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4DEE337E-56E7-4817-9134-316A211B18EE}"/>
              </a:ext>
            </a:extLst>
          </p:cNvPr>
          <p:cNvCxnSpPr>
            <a:cxnSpLocks/>
            <a:endCxn id="6156" idx="1"/>
          </p:cNvCxnSpPr>
          <p:nvPr/>
        </p:nvCxnSpPr>
        <p:spPr>
          <a:xfrm>
            <a:off x="965200" y="7086721"/>
            <a:ext cx="871869"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B1AA69E-4059-4296-B004-3D450124ADB8}"/>
              </a:ext>
            </a:extLst>
          </p:cNvPr>
          <p:cNvCxnSpPr>
            <a:cxnSpLocks/>
            <a:endCxn id="6149" idx="1"/>
          </p:cNvCxnSpPr>
          <p:nvPr/>
        </p:nvCxnSpPr>
        <p:spPr>
          <a:xfrm>
            <a:off x="979472" y="3347938"/>
            <a:ext cx="915447"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5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Containers</a:t>
            </a:r>
          </a:p>
        </p:txBody>
      </p:sp>
      <p:sp>
        <p:nvSpPr>
          <p:cNvPr id="4" name="Text Placeholder 3">
            <a:extLst>
              <a:ext uri="{FF2B5EF4-FFF2-40B4-BE49-F238E27FC236}">
                <a16:creationId xmlns:a16="http://schemas.microsoft.com/office/drawing/2014/main" id="{184DEA65-F849-4522-92C0-80CA2D7C9E74}"/>
              </a:ext>
            </a:extLst>
          </p:cNvPr>
          <p:cNvSpPr>
            <a:spLocks noGrp="1"/>
          </p:cNvSpPr>
          <p:nvPr>
            <p:ph type="body" sz="quarter" idx="10"/>
          </p:nvPr>
        </p:nvSpPr>
        <p:spPr/>
        <p:txBody>
          <a:bodyPr anchor="ctr"/>
          <a:lstStyle/>
          <a:p>
            <a:r>
              <a:rPr lang="en-US" dirty="0">
                <a:solidFill>
                  <a:srgbClr val="005596"/>
                </a:solidFill>
              </a:rPr>
              <a:t> </a:t>
            </a:r>
            <a:r>
              <a:rPr lang="en-US" dirty="0"/>
              <a:t>Virtual Network Card</a:t>
            </a:r>
          </a:p>
          <a:p>
            <a:r>
              <a:rPr lang="en-US" dirty="0">
                <a:solidFill>
                  <a:srgbClr val="005596"/>
                </a:solidFill>
              </a:rPr>
              <a:t> </a:t>
            </a:r>
            <a:r>
              <a:rPr lang="en-US" dirty="0"/>
              <a:t>Process Separation</a:t>
            </a:r>
          </a:p>
          <a:p>
            <a:r>
              <a:rPr lang="en-US" dirty="0">
                <a:solidFill>
                  <a:srgbClr val="005596"/>
                </a:solidFill>
              </a:rPr>
              <a:t> </a:t>
            </a:r>
            <a:r>
              <a:rPr lang="en-US" dirty="0"/>
              <a:t>Separate Filesystem</a:t>
            </a:r>
          </a:p>
          <a:p>
            <a:r>
              <a:rPr lang="en-US" dirty="0">
                <a:solidFill>
                  <a:srgbClr val="005596"/>
                </a:solidFill>
              </a:rPr>
              <a:t> </a:t>
            </a:r>
            <a:r>
              <a:rPr lang="en-US" dirty="0"/>
              <a:t>Restricted IPC</a:t>
            </a:r>
          </a:p>
          <a:p>
            <a:r>
              <a:rPr lang="en-US" dirty="0">
                <a:solidFill>
                  <a:srgbClr val="005596"/>
                </a:solidFill>
              </a:rPr>
              <a:t> </a:t>
            </a:r>
            <a:r>
              <a:rPr lang="en-US" dirty="0"/>
              <a:t>User separation</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Tree>
    <p:extLst>
      <p:ext uri="{BB962C8B-B14F-4D97-AF65-F5344CB8AC3E}">
        <p14:creationId xmlns:p14="http://schemas.microsoft.com/office/powerpoint/2010/main" val="22676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8000" b="-68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Container Images</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8</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08985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/Julius </a:t>
            </a:r>
            <a:r>
              <a:rPr lang="en-US" sz="1400" dirty="0" err="1">
                <a:solidFill>
                  <a:schemeClr val="bg1"/>
                </a:solidFill>
              </a:rPr>
              <a:t>Drost</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73343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err="1"/>
              <a:t>Dockerfile</a:t>
            </a:r>
            <a:endParaRPr lang="en-US" dirty="0"/>
          </a:p>
        </p:txBody>
      </p:sp>
      <p:sp>
        <p:nvSpPr>
          <p:cNvPr id="4" name="Text Placeholder 3">
            <a:extLst>
              <a:ext uri="{FF2B5EF4-FFF2-40B4-BE49-F238E27FC236}">
                <a16:creationId xmlns:a16="http://schemas.microsoft.com/office/drawing/2014/main" id="{184DEA65-F849-4522-92C0-80CA2D7C9E74}"/>
              </a:ext>
            </a:extLst>
          </p:cNvPr>
          <p:cNvSpPr>
            <a:spLocks noGrp="1"/>
          </p:cNvSpPr>
          <p:nvPr>
            <p:ph type="body" sz="quarter" idx="10"/>
          </p:nvPr>
        </p:nvSpPr>
        <p:spPr>
          <a:xfrm>
            <a:off x="3121218" y="1800003"/>
            <a:ext cx="12053503" cy="7331333"/>
          </a:xfrm>
        </p:spPr>
        <p:txBody>
          <a:bodyPr anchor="ctr"/>
          <a:lstStyle/>
          <a:p>
            <a:pPr marL="0" indent="0">
              <a:buNone/>
            </a:pPr>
            <a:r>
              <a:rPr lang="en-US" dirty="0">
                <a:solidFill>
                  <a:srgbClr val="005596"/>
                </a:solidFill>
                <a:latin typeface="Courier New" panose="02070309020205020404" pitchFamily="49" charset="0"/>
                <a:cs typeface="Courier New" panose="02070309020205020404" pitchFamily="49" charset="0"/>
              </a:rPr>
              <a:t>FROM </a:t>
            </a:r>
            <a:r>
              <a:rPr lang="en-US" dirty="0">
                <a:solidFill>
                  <a:srgbClr val="404040"/>
                </a:solidFill>
                <a:latin typeface="Courier New" panose="02070309020205020404" pitchFamily="49" charset="0"/>
                <a:cs typeface="Courier New" panose="02070309020205020404" pitchFamily="49" charset="0"/>
              </a:rPr>
              <a:t>ubuntu:20.04</a:t>
            </a:r>
          </a:p>
          <a:p>
            <a:pPr marL="0" indent="0">
              <a:buNone/>
            </a:pPr>
            <a:endParaRPr lang="en-US" dirty="0">
              <a:solidFill>
                <a:srgbClr val="40404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RUN  </a:t>
            </a:r>
            <a:r>
              <a:rPr lang="en-US" dirty="0">
                <a:solidFill>
                  <a:srgbClr val="404040"/>
                </a:solidFill>
                <a:latin typeface="Courier New" panose="02070309020205020404" pitchFamily="49" charset="0"/>
                <a:cs typeface="Courier New" panose="02070309020205020404" pitchFamily="49" charset="0"/>
              </a:rPr>
              <a:t>apt update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apt install –y </a:t>
            </a:r>
            <a:r>
              <a:rPr lang="en-US" dirty="0" err="1">
                <a:solidFill>
                  <a:srgbClr val="404040"/>
                </a:solidFill>
                <a:latin typeface="Courier New" panose="02070309020205020404" pitchFamily="49" charset="0"/>
                <a:cs typeface="Courier New" panose="02070309020205020404" pitchFamily="49" charset="0"/>
              </a:rPr>
              <a:t>nginx</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F18800"/>
                </a:solidFill>
                <a:latin typeface="Courier New" panose="02070309020205020404" pitchFamily="49" charset="0"/>
                <a:cs typeface="Courier New" panose="02070309020205020404" pitchFamily="49" charset="0"/>
              </a:rPr>
              <a:t>&amp;&amp;</a:t>
            </a:r>
          </a:p>
          <a:p>
            <a:pPr marL="0" indent="0">
              <a:buNone/>
            </a:pPr>
            <a:r>
              <a:rPr lang="en-US" dirty="0">
                <a:solidFill>
                  <a:srgbClr val="404040"/>
                </a:solidFill>
                <a:latin typeface="Courier New" panose="02070309020205020404" pitchFamily="49" charset="0"/>
                <a:cs typeface="Courier New" panose="02070309020205020404" pitchFamily="49" charset="0"/>
              </a:rPr>
              <a:t>     rm /var/lib/apt/lists/</a:t>
            </a:r>
            <a:r>
              <a:rPr lang="en-US" dirty="0">
                <a:solidFill>
                  <a:srgbClr val="F18800"/>
                </a:solidFill>
                <a:latin typeface="Courier New" panose="02070309020205020404" pitchFamily="49" charset="0"/>
                <a:cs typeface="Courier New" panose="02070309020205020404" pitchFamily="49" charset="0"/>
              </a:rPr>
              <a:t>*</a:t>
            </a:r>
          </a:p>
          <a:p>
            <a:pPr marL="0" indent="0">
              <a:buNone/>
            </a:pPr>
            <a:endParaRPr lang="en-US" dirty="0">
              <a:solidFill>
                <a:srgbClr val="F18800"/>
              </a:solidFill>
              <a:latin typeface="Courier New" panose="02070309020205020404" pitchFamily="49" charset="0"/>
              <a:cs typeface="Courier New" panose="02070309020205020404" pitchFamily="49" charset="0"/>
            </a:endParaRPr>
          </a:p>
          <a:p>
            <a:pPr marL="0" indent="0">
              <a:buNone/>
            </a:pPr>
            <a:r>
              <a:rPr lang="en-US" dirty="0">
                <a:solidFill>
                  <a:srgbClr val="005596"/>
                </a:solidFill>
                <a:latin typeface="Courier New" panose="02070309020205020404" pitchFamily="49" charset="0"/>
                <a:cs typeface="Courier New" panose="02070309020205020404" pitchFamily="49" charset="0"/>
              </a:rPr>
              <a:t>CMD</a:t>
            </a:r>
            <a:r>
              <a:rPr lang="en-US" dirty="0">
                <a:solidFill>
                  <a:srgbClr val="404040"/>
                </a:solidFill>
                <a:latin typeface="Courier New" panose="02070309020205020404" pitchFamily="49" charset="0"/>
                <a:cs typeface="Courier New" panose="02070309020205020404" pitchFamily="49" charset="0"/>
              </a:rPr>
              <a:t>  </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usr</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sbin</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nginx</a:t>
            </a:r>
            <a:r>
              <a:rPr lang="en-US" dirty="0">
                <a:solidFill>
                  <a:srgbClr val="A2BB0A"/>
                </a:solidFill>
                <a:latin typeface="Courier New" panose="02070309020205020404" pitchFamily="49" charset="0"/>
                <a:cs typeface="Courier New" panose="02070309020205020404" pitchFamily="49" charset="0"/>
              </a:rPr>
              <a:t>"</a:t>
            </a:r>
            <a:r>
              <a:rPr lang="en-US" dirty="0">
                <a:solidFill>
                  <a:srgbClr val="404040"/>
                </a:solidFill>
                <a:latin typeface="Courier New" panose="02070309020205020404" pitchFamily="49" charset="0"/>
                <a:cs typeface="Courier New" panose="02070309020205020404" pitchFamily="49" charset="0"/>
              </a:rPr>
              <a:t>,</a:t>
            </a:r>
            <a:r>
              <a:rPr lang="en-US" dirty="0">
                <a:solidFill>
                  <a:srgbClr val="A2BB0A"/>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g"</a:t>
            </a:r>
            <a:r>
              <a:rPr lang="en-US" dirty="0" err="1">
                <a:solidFill>
                  <a:srgbClr val="404040"/>
                </a:solidFill>
                <a:latin typeface="Courier New" panose="02070309020205020404" pitchFamily="49" charset="0"/>
                <a:cs typeface="Courier New" panose="02070309020205020404" pitchFamily="49" charset="0"/>
              </a:rPr>
              <a:t>,</a:t>
            </a:r>
            <a:r>
              <a:rPr lang="en-US" dirty="0" err="1">
                <a:solidFill>
                  <a:srgbClr val="A2BB0A"/>
                </a:solidFill>
                <a:latin typeface="Courier New" panose="02070309020205020404" pitchFamily="49" charset="0"/>
                <a:cs typeface="Courier New" panose="02070309020205020404" pitchFamily="49" charset="0"/>
              </a:rPr>
              <a:t>"daemon</a:t>
            </a:r>
            <a:r>
              <a:rPr lang="en-US" dirty="0">
                <a:solidFill>
                  <a:srgbClr val="A2BB0A"/>
                </a:solidFill>
                <a:latin typeface="Courier New" panose="02070309020205020404" pitchFamily="49" charset="0"/>
                <a:cs typeface="Courier New" panose="02070309020205020404" pitchFamily="49" charset="0"/>
              </a:rPr>
              <a:t> off;"</a:t>
            </a:r>
            <a:r>
              <a:rPr lang="en-US" dirty="0">
                <a:solidFill>
                  <a:srgbClr val="404040"/>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Tree>
    <p:extLst>
      <p:ext uri="{BB962C8B-B14F-4D97-AF65-F5344CB8AC3E}">
        <p14:creationId xmlns:p14="http://schemas.microsoft.com/office/powerpoint/2010/main" val="1794164100"/>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DBBE53-B5DF-46AD-BF4F-EAD53CADDF37}">
  <ds:schemaRefs>
    <ds:schemaRef ds:uri="http://schemas.microsoft.com/sharepoint/v3/contenttype/forms"/>
  </ds:schemaRefs>
</ds:datastoreItem>
</file>

<file path=customXml/itemProps3.xml><?xml version="1.0" encoding="utf-8"?>
<ds:datastoreItem xmlns:ds="http://schemas.openxmlformats.org/officeDocument/2006/customXml" ds:itemID="{E609C5E2-0E33-4693-83F6-685D7AD81EE0}">
  <ds:schemaRefs>
    <ds:schemaRef ds:uri="http://purl.org/dc/dcmitype/"/>
    <ds:schemaRef ds:uri="http://www.w3.org/XML/1998/namespace"/>
    <ds:schemaRef ds:uri="http://purl.org/dc/terms/"/>
    <ds:schemaRef ds:uri="http://schemas.microsoft.com/office/2006/documentManagement/types"/>
    <ds:schemaRef ds:uri="http://purl.org/dc/elements/1.1/"/>
    <ds:schemaRef ds:uri="4e1f8463-6a74-4219-9042-83052c094ba5"/>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2443</TotalTime>
  <Words>3209</Words>
  <Application>Microsoft Office PowerPoint</Application>
  <PresentationFormat>Custom</PresentationFormat>
  <Paragraphs>319</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Verdana</vt:lpstr>
      <vt:lpstr>Office</vt:lpstr>
      <vt:lpstr>Containers and Orchestrators</vt:lpstr>
      <vt:lpstr>Overview </vt:lpstr>
      <vt:lpstr>System calls</vt:lpstr>
      <vt:lpstr>System calls</vt:lpstr>
      <vt:lpstr>Process Collaboration</vt:lpstr>
      <vt:lpstr>Containers</vt:lpstr>
      <vt:lpstr>Containers</vt:lpstr>
      <vt:lpstr>Container Images</vt:lpstr>
      <vt:lpstr>Dockerfile</vt:lpstr>
      <vt:lpstr>Dockerfile</vt:lpstr>
      <vt:lpstr>Registry</vt:lpstr>
      <vt:lpstr>Container Lifecycle</vt:lpstr>
      <vt:lpstr>Immutable Infrastructure</vt:lpstr>
      <vt:lpstr>Container Orchestration</vt:lpstr>
      <vt:lpstr>Orchestration</vt:lpstr>
      <vt:lpstr>Container Networking</vt:lpstr>
      <vt:lpstr>Docker Networking</vt:lpstr>
      <vt:lpstr>Overlay Networking</vt:lpstr>
      <vt:lpstr>Firewalls</vt:lpstr>
      <vt:lpstr>Kubernetes</vt:lpstr>
      <vt:lpstr>Basic Structure</vt:lpstr>
      <vt:lpstr>StatefulSet</vt:lpstr>
      <vt:lpstr>DaemonSet</vt:lpstr>
      <vt:lpstr>Persistent Volumes</vt:lpstr>
      <vt:lpstr>Services</vt:lpstr>
      <vt:lpstr>Load Balancers</vt:lpstr>
      <vt:lpstr>Ingress</vt:lpstr>
      <vt:lpstr>Jobs &amp; CronJobs</vt:lpstr>
      <vt:lpstr>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228</cp:revision>
  <dcterms:created xsi:type="dcterms:W3CDTF">2018-07-07T10:02:52Z</dcterms:created>
  <dcterms:modified xsi:type="dcterms:W3CDTF">2020-09-14T19:57:37Z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